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8"/>
  </p:notesMasterIdLst>
  <p:sldIdLst>
    <p:sldId id="277" r:id="rId2"/>
    <p:sldId id="454" r:id="rId3"/>
    <p:sldId id="503" r:id="rId4"/>
    <p:sldId id="505" r:id="rId5"/>
    <p:sldId id="504" r:id="rId6"/>
    <p:sldId id="459" r:id="rId7"/>
    <p:sldId id="469" r:id="rId8"/>
    <p:sldId id="470" r:id="rId9"/>
    <p:sldId id="460" r:id="rId10"/>
    <p:sldId id="386" r:id="rId11"/>
    <p:sldId id="513" r:id="rId12"/>
    <p:sldId id="461" r:id="rId13"/>
    <p:sldId id="464" r:id="rId14"/>
    <p:sldId id="463" r:id="rId15"/>
    <p:sldId id="466" r:id="rId16"/>
    <p:sldId id="467" r:id="rId17"/>
    <p:sldId id="506" r:id="rId18"/>
    <p:sldId id="507" r:id="rId19"/>
    <p:sldId id="471" r:id="rId20"/>
    <p:sldId id="472" r:id="rId21"/>
    <p:sldId id="473" r:id="rId22"/>
    <p:sldId id="408" r:id="rId23"/>
    <p:sldId id="474" r:id="rId24"/>
    <p:sldId id="475" r:id="rId25"/>
    <p:sldId id="476" r:id="rId26"/>
    <p:sldId id="477" r:id="rId27"/>
    <p:sldId id="508" r:id="rId28"/>
    <p:sldId id="478" r:id="rId29"/>
    <p:sldId id="479" r:id="rId30"/>
    <p:sldId id="480" r:id="rId31"/>
    <p:sldId id="509" r:id="rId32"/>
    <p:sldId id="413" r:id="rId33"/>
    <p:sldId id="481" r:id="rId34"/>
    <p:sldId id="510" r:id="rId35"/>
    <p:sldId id="511" r:id="rId36"/>
    <p:sldId id="483" r:id="rId37"/>
    <p:sldId id="484" r:id="rId38"/>
    <p:sldId id="485" r:id="rId39"/>
    <p:sldId id="486" r:id="rId40"/>
    <p:sldId id="487" r:id="rId41"/>
    <p:sldId id="493" r:id="rId42"/>
    <p:sldId id="488" r:id="rId43"/>
    <p:sldId id="492" r:id="rId44"/>
    <p:sldId id="491" r:id="rId45"/>
    <p:sldId id="490" r:id="rId46"/>
    <p:sldId id="489" r:id="rId47"/>
    <p:sldId id="494" r:id="rId48"/>
    <p:sldId id="495" r:id="rId49"/>
    <p:sldId id="496" r:id="rId50"/>
    <p:sldId id="449" r:id="rId51"/>
    <p:sldId id="512" r:id="rId52"/>
    <p:sldId id="498" r:id="rId53"/>
    <p:sldId id="499" r:id="rId54"/>
    <p:sldId id="500" r:id="rId55"/>
    <p:sldId id="501" r:id="rId56"/>
    <p:sldId id="502" r:id="rId5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elena Woo" initials="HW" lastIdx="1" clrIdx="0">
    <p:extLst>
      <p:ext uri="{19B8F6BF-5375-455C-9EA6-DF929625EA0E}">
        <p15:presenceInfo xmlns:p15="http://schemas.microsoft.com/office/powerpoint/2012/main" userId="S::helena.woo@uts.edu.au::84ffa4a4-9cb2-4822-a498-72962478cfa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4F2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774"/>
    <p:restoredTop sz="96327"/>
  </p:normalViewPr>
  <p:slideViewPr>
    <p:cSldViewPr snapToGrid="0" snapToObjects="1">
      <p:cViewPr varScale="1">
        <p:scale>
          <a:sx n="124" d="100"/>
          <a:sy n="124" d="100"/>
        </p:scale>
        <p:origin x="496" y="168"/>
      </p:cViewPr>
      <p:guideLst/>
    </p:cSldViewPr>
  </p:slideViewPr>
  <p:outlineViewPr>
    <p:cViewPr>
      <p:scale>
        <a:sx n="33" d="100"/>
        <a:sy n="33" d="100"/>
      </p:scale>
      <p:origin x="0" y="-1360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napToObjects="1">
      <p:cViewPr varScale="1">
        <p:scale>
          <a:sx n="111" d="100"/>
          <a:sy n="111" d="100"/>
        </p:scale>
        <p:origin x="2288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commentAuthors" Target="commentAuthor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227BE0-8D26-2C46-B592-87513771FDEF}" type="datetimeFigureOut">
              <a:rPr lang="en-US" smtClean="0"/>
              <a:t>8/20/25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364B19-607B-B942-B14B-DB932692D3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1487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Layout 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1E0ADE0A-0058-F840-B5C2-8007274D77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854" y="589218"/>
            <a:ext cx="10326658" cy="467226"/>
          </a:xfrm>
        </p:spPr>
        <p:txBody>
          <a:bodyPr anchor="b"/>
          <a:lstStyle>
            <a:lvl1pPr>
              <a:defRPr sz="2400" b="1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Heading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C88A8D42-146D-E24F-BAAC-E035BD58A1AC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627854" y="1388298"/>
            <a:ext cx="10957594" cy="4081404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500"/>
              </a:spcAft>
              <a:buFont typeface="Arial" panose="020B0604020202020204" pitchFamily="34" charset="0"/>
              <a:buNone/>
              <a:defRPr lang="en-AU" sz="1800" smtClean="0">
                <a:effectLst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/>
              <a:t>Pelignis</a:t>
            </a:r>
            <a:endParaRPr lang="en-AU" dirty="0"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16400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C259A-862A-C714-8B37-4C741E0015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54404A-6330-1D79-193F-67117B5C9C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AEA5DF-5671-B96A-34B9-F29612996E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76AAF-4C5E-E547-8420-8ED8389F8055}" type="datetimeFigureOut">
              <a:rPr lang="en-AU" smtClean="0"/>
              <a:t>20/8/2025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03DA8B-42A5-B989-6F4C-19A3AC2D55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79519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710636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98E1AB-6A0A-AC44-83B9-9FAC961E3C28}" type="datetimeFigureOut">
              <a:rPr lang="en-US" smtClean="0"/>
              <a:t>8/20/25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7106363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51FA37-3D95-DD4F-A79E-5508DFB6D2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805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33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acbee.com/news/databases/state-pay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2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1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scissors&#10;&#10;Description automatically generated">
            <a:extLst>
              <a:ext uri="{FF2B5EF4-FFF2-40B4-BE49-F238E27FC236}">
                <a16:creationId xmlns:a16="http://schemas.microsoft.com/office/drawing/2014/main" id="{16105EC4-C0D7-DE54-AC00-A7E315088D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5030" y="1754966"/>
            <a:ext cx="5103034" cy="510303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758E506-6248-D58E-EA86-8A56C2A86BE8}"/>
              </a:ext>
            </a:extLst>
          </p:cNvPr>
          <p:cNvSpPr txBox="1"/>
          <p:nvPr/>
        </p:nvSpPr>
        <p:spPr>
          <a:xfrm>
            <a:off x="749696" y="953856"/>
            <a:ext cx="595533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4800" dirty="0"/>
              <a:t>People care about resource distribution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0D8F90F-A8DA-E166-40D9-DA72817DF913}"/>
              </a:ext>
            </a:extLst>
          </p:cNvPr>
          <p:cNvSpPr txBox="1"/>
          <p:nvPr/>
        </p:nvSpPr>
        <p:spPr>
          <a:xfrm>
            <a:off x="749694" y="2431183"/>
            <a:ext cx="425238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AU" dirty="0"/>
          </a:p>
          <a:p>
            <a:r>
              <a:rPr lang="en-AU" sz="2400" dirty="0"/>
              <a:t>Notes on Behavioural Economics</a:t>
            </a:r>
          </a:p>
          <a:p>
            <a:endParaRPr lang="en-AU" sz="2400" dirty="0"/>
          </a:p>
          <a:p>
            <a:r>
              <a:rPr lang="en-AU" sz="2400" dirty="0"/>
              <a:t>Jason Collins</a:t>
            </a:r>
          </a:p>
        </p:txBody>
      </p:sp>
    </p:spTree>
    <p:extLst>
      <p:ext uri="{BB962C8B-B14F-4D97-AF65-F5344CB8AC3E}">
        <p14:creationId xmlns:p14="http://schemas.microsoft.com/office/powerpoint/2010/main" val="23018326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BBF8E0D-E5B3-7247-A32E-EF9E74185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solidFill>
                  <a:schemeClr val="tx1"/>
                </a:solidFill>
              </a:rPr>
              <a:t>Example: the public goods game - cooperation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42B7FC23-6662-5DBE-C1BE-60A73EDE48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671" y="2479700"/>
            <a:ext cx="10326658" cy="1898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17856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9534AF-0BFA-B721-008C-C0EF18232A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6087422-D7BF-F23E-C1A9-B8407916E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solidFill>
                  <a:schemeClr val="tx1"/>
                </a:solidFill>
              </a:rPr>
              <a:t>Example: the public goods game – no cooperation</a:t>
            </a:r>
          </a:p>
        </p:txBody>
      </p:sp>
      <p:pic>
        <p:nvPicPr>
          <p:cNvPr id="33" name="Picture 32" descr="A white background with black text&#10;&#10;AI-generated content may be incorrect.">
            <a:extLst>
              <a:ext uri="{FF2B5EF4-FFF2-40B4-BE49-F238E27FC236}">
                <a16:creationId xmlns:a16="http://schemas.microsoft.com/office/drawing/2014/main" id="{D26C1DDD-B0D2-0E10-5685-C5042487C7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683" y="2479700"/>
            <a:ext cx="10412634" cy="1898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0509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434AFA-4237-F882-D1A5-C7931395B0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0F98CF4-8818-1E08-AC95-6637B393A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solidFill>
                  <a:schemeClr val="tx1"/>
                </a:solidFill>
              </a:rPr>
              <a:t>Example: the public goods game - defection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B8AFD454-BE93-DE18-52D6-4AE19B686E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671" y="2513316"/>
            <a:ext cx="10326658" cy="1831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25847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BA9141-4DB5-ACDB-DF85-60F03FF745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33198D2-20DD-89F1-8C52-7344CF57A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solidFill>
                  <a:schemeClr val="tx1"/>
                </a:solidFill>
              </a:rPr>
              <a:t>Example: the public goods game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Placeholder 5">
                <a:extLst>
                  <a:ext uri="{FF2B5EF4-FFF2-40B4-BE49-F238E27FC236}">
                    <a16:creationId xmlns:a16="http://schemas.microsoft.com/office/drawing/2014/main" id="{823076B1-6DC9-0123-BD46-DF13A47303C8}"/>
                  </a:ext>
                </a:extLst>
              </p:cNvPr>
              <p:cNvSpPr>
                <a:spLocks noGrp="1"/>
              </p:cNvSpPr>
              <p:nvPr>
                <p:ph type="body" idx="12"/>
              </p:nvPr>
            </p:nvSpPr>
            <p:spPr/>
            <p:txBody>
              <a:bodyPr/>
              <a:lstStyle/>
              <a:p>
                <a:pPr lvl="1">
                  <a:lnSpc>
                    <a:spcPct val="110000"/>
                  </a:lnSpc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</m:ctrlPr>
                        </m:sSubPr>
                        <m:e>
                          <m:r>
                            <a:rPr lang="en-A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𝑈</m:t>
                          </m:r>
                        </m:e>
                        <m:sub>
                          <m:r>
                            <a:rPr lang="en-A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A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A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/>
                                </a:rPr>
                              </m:ctrlPr>
                            </m:sSubPr>
                            <m:e>
                              <m:r>
                                <a:rPr lang="en-A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A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/>
                                </a:rPr>
                                <m:t>𝑖</m:t>
                              </m:r>
                            </m:sub>
                          </m:sSub>
                          <m:r>
                            <a:rPr lang="en-A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,</m:t>
                          </m:r>
                          <m:sSub>
                            <m:sSubPr>
                              <m:ctrlPr>
                                <a:rPr lang="en-A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/>
                                </a:rPr>
                              </m:ctrlPr>
                            </m:sSubPr>
                            <m:e>
                              <m:r>
                                <a:rPr lang="en-A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A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AU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/>
                        </a:rPr>
                        <m:t>=</m:t>
                      </m:r>
                      <m:sSub>
                        <m:sSubPr>
                          <m:ctrlPr>
                            <a:rPr lang="en-A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</m:ctrlPr>
                        </m:sSubPr>
                        <m:e>
                          <m:r>
                            <a:rPr lang="en-A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𝑥</m:t>
                          </m:r>
                        </m:e>
                        <m:sub>
                          <m:r>
                            <a:rPr lang="en-A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𝑖</m:t>
                          </m:r>
                        </m:sub>
                      </m:sSub>
                      <m:r>
                        <a:rPr lang="en-AU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/>
                        </a:rPr>
                        <m:t>+</m:t>
                      </m:r>
                      <m:r>
                        <a:rPr lang="en-AU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/>
                        </a:rPr>
                        <m:t>0.75</m:t>
                      </m:r>
                      <m:sSub>
                        <m:sSubPr>
                          <m:ctrlPr>
                            <a:rPr lang="en-A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</m:ctrlPr>
                        </m:sSubPr>
                        <m:e>
                          <m:r>
                            <a:rPr lang="en-A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𝑥</m:t>
                          </m:r>
                        </m:e>
                        <m:sub>
                          <m:r>
                            <a:rPr lang="en-A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 Placeholder 5">
                <a:extLst>
                  <a:ext uri="{FF2B5EF4-FFF2-40B4-BE49-F238E27FC236}">
                    <a16:creationId xmlns:a16="http://schemas.microsoft.com/office/drawing/2014/main" id="{823076B1-6DC9-0123-BD46-DF13A47303C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2"/>
              </p:nvPr>
            </p:nvSpPr>
            <p:spPr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896610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BBF8E0D-E5B3-7247-A32E-EF9E74185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solidFill>
                  <a:schemeClr val="tx1"/>
                </a:solidFill>
              </a:rPr>
              <a:t>Example: the public goods game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Placeholder 5">
                <a:extLst>
                  <a:ext uri="{FF2B5EF4-FFF2-40B4-BE49-F238E27FC236}">
                    <a16:creationId xmlns:a16="http://schemas.microsoft.com/office/drawing/2014/main" id="{17B0E3D3-F1DC-5A44-805A-DCFD5C7F99D6}"/>
                  </a:ext>
                </a:extLst>
              </p:cNvPr>
              <p:cNvSpPr>
                <a:spLocks noGrp="1"/>
              </p:cNvSpPr>
              <p:nvPr>
                <p:ph type="body" idx="12"/>
              </p:nvPr>
            </p:nvSpPr>
            <p:spPr/>
            <p:txBody>
              <a:bodyPr/>
              <a:lstStyle/>
              <a:p>
                <a:pPr lvl="1">
                  <a:lnSpc>
                    <a:spcPct val="110000"/>
                  </a:lnSpc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</m:ctrlPr>
                        </m:sSubPr>
                        <m:e>
                          <m:r>
                            <a:rPr lang="en-A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𝑈</m:t>
                          </m:r>
                        </m:e>
                        <m:sub>
                          <m:r>
                            <a:rPr lang="en-A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A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A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/>
                                </a:rPr>
                              </m:ctrlPr>
                            </m:sSubPr>
                            <m:e>
                              <m:r>
                                <a:rPr lang="en-A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A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/>
                                </a:rPr>
                                <m:t>𝑖</m:t>
                              </m:r>
                            </m:sub>
                          </m:sSub>
                          <m:r>
                            <a:rPr lang="en-A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,</m:t>
                          </m:r>
                          <m:sSub>
                            <m:sSubPr>
                              <m:ctrlPr>
                                <a:rPr lang="en-A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/>
                                </a:rPr>
                              </m:ctrlPr>
                            </m:sSubPr>
                            <m:e>
                              <m:r>
                                <a:rPr lang="en-A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A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AU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/>
                        </a:rPr>
                        <m:t>=</m:t>
                      </m:r>
                      <m:sSub>
                        <m:sSubPr>
                          <m:ctrlPr>
                            <a:rPr lang="en-A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</m:ctrlPr>
                        </m:sSubPr>
                        <m:e>
                          <m:r>
                            <a:rPr lang="en-A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𝑥</m:t>
                          </m:r>
                        </m:e>
                        <m:sub>
                          <m:r>
                            <a:rPr lang="en-A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𝑖</m:t>
                          </m:r>
                        </m:sub>
                      </m:sSub>
                      <m:r>
                        <a:rPr lang="en-AU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/>
                        </a:rPr>
                        <m:t>+</m:t>
                      </m:r>
                      <m:r>
                        <a:rPr lang="en-AU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/>
                        </a:rPr>
                        <m:t>0.75</m:t>
                      </m:r>
                      <m:sSub>
                        <m:sSubPr>
                          <m:ctrlPr>
                            <a:rPr lang="en-A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</m:ctrlPr>
                        </m:sSubPr>
                        <m:e>
                          <m:r>
                            <a:rPr lang="en-A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𝑥</m:t>
                          </m:r>
                        </m:e>
                        <m:sub>
                          <m:r>
                            <a:rPr lang="en-A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  <a:p>
                <a:pPr lvl="1">
                  <a:lnSpc>
                    <a:spcPct val="110000"/>
                  </a:lnSpc>
                  <a:spcAft>
                    <a:spcPts val="1200"/>
                  </a:spcAft>
                </a:pPr>
                <a:endParaRPr lang="en-US" sz="2400" dirty="0"/>
              </a:p>
              <a:p>
                <a:pPr lvl="1">
                  <a:lnSpc>
                    <a:spcPct val="110000"/>
                  </a:lnSpc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</m:ctrlPr>
                        </m:sSubPr>
                        <m:e>
                          <m:r>
                            <a:rPr lang="en-A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𝑈</m:t>
                          </m:r>
                        </m:e>
                        <m:sub>
                          <m:r>
                            <a:rPr lang="en-A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A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AU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contribute</m:t>
                          </m:r>
                        </m:e>
                      </m:d>
                      <m:r>
                        <a:rPr lang="en-AU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/>
                        </a:rPr>
                        <m:t>=</m:t>
                      </m:r>
                      <m:r>
                        <a:rPr lang="en-AU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/>
                        </a:rPr>
                        <m:t>15</m:t>
                      </m:r>
                      <m:r>
                        <a:rPr lang="en-AU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/>
                        </a:rPr>
                        <m:t>+</m:t>
                      </m:r>
                      <m:r>
                        <a:rPr lang="en-AU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/>
                        </a:rPr>
                        <m:t>0.75 × 15</m:t>
                      </m:r>
                    </m:oMath>
                  </m:oMathPara>
                </a14:m>
                <a:endParaRPr lang="en-AU" sz="24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Arial"/>
                </a:endParaRPr>
              </a:p>
              <a:p>
                <a:pPr lvl="1">
                  <a:lnSpc>
                    <a:spcPct val="110000"/>
                  </a:lnSpc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/>
                        </a:rPr>
                        <m:t>                              =26.25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 Placeholder 5">
                <a:extLst>
                  <a:ext uri="{FF2B5EF4-FFF2-40B4-BE49-F238E27FC236}">
                    <a16:creationId xmlns:a16="http://schemas.microsoft.com/office/drawing/2014/main" id="{17B0E3D3-F1DC-5A44-805A-DCFD5C7F99D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2"/>
              </p:nvPr>
            </p:nvSpPr>
            <p:spPr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96577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9A4D2C-1FE2-F600-84FE-0F16DD328D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8A09A84-A65B-4363-5F12-2FC2B6405A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solidFill>
                  <a:schemeClr val="tx1"/>
                </a:solidFill>
              </a:rPr>
              <a:t>Example: the public goods game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Placeholder 5">
                <a:extLst>
                  <a:ext uri="{FF2B5EF4-FFF2-40B4-BE49-F238E27FC236}">
                    <a16:creationId xmlns:a16="http://schemas.microsoft.com/office/drawing/2014/main" id="{409B9878-5B09-85B3-0CFE-4B2F668104C1}"/>
                  </a:ext>
                </a:extLst>
              </p:cNvPr>
              <p:cNvSpPr>
                <a:spLocks noGrp="1"/>
              </p:cNvSpPr>
              <p:nvPr>
                <p:ph type="body" idx="12"/>
              </p:nvPr>
            </p:nvSpPr>
            <p:spPr/>
            <p:txBody>
              <a:bodyPr/>
              <a:lstStyle/>
              <a:p>
                <a:pPr lvl="1">
                  <a:lnSpc>
                    <a:spcPct val="110000"/>
                  </a:lnSpc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</m:ctrlPr>
                        </m:sSubPr>
                        <m:e>
                          <m:r>
                            <a:rPr lang="en-A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𝑈</m:t>
                          </m:r>
                        </m:e>
                        <m:sub>
                          <m:r>
                            <a:rPr lang="en-A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A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A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/>
                                </a:rPr>
                              </m:ctrlPr>
                            </m:sSubPr>
                            <m:e>
                              <m:r>
                                <a:rPr lang="en-A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A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/>
                                </a:rPr>
                                <m:t>𝑖</m:t>
                              </m:r>
                            </m:sub>
                          </m:sSub>
                          <m:r>
                            <a:rPr lang="en-A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,</m:t>
                          </m:r>
                          <m:sSub>
                            <m:sSubPr>
                              <m:ctrlPr>
                                <a:rPr lang="en-A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/>
                                </a:rPr>
                              </m:ctrlPr>
                            </m:sSubPr>
                            <m:e>
                              <m:r>
                                <a:rPr lang="en-A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A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AU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/>
                        </a:rPr>
                        <m:t>=</m:t>
                      </m:r>
                      <m:sSub>
                        <m:sSubPr>
                          <m:ctrlPr>
                            <a:rPr lang="en-A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</m:ctrlPr>
                        </m:sSubPr>
                        <m:e>
                          <m:r>
                            <a:rPr lang="en-A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𝑥</m:t>
                          </m:r>
                        </m:e>
                        <m:sub>
                          <m:r>
                            <a:rPr lang="en-A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𝑖</m:t>
                          </m:r>
                        </m:sub>
                      </m:sSub>
                      <m:r>
                        <a:rPr lang="en-AU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/>
                        </a:rPr>
                        <m:t>+</m:t>
                      </m:r>
                      <m:r>
                        <a:rPr lang="en-AU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/>
                        </a:rPr>
                        <m:t>0.75</m:t>
                      </m:r>
                      <m:sSub>
                        <m:sSubPr>
                          <m:ctrlPr>
                            <a:rPr lang="en-A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</m:ctrlPr>
                        </m:sSubPr>
                        <m:e>
                          <m:r>
                            <a:rPr lang="en-A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𝑥</m:t>
                          </m:r>
                        </m:e>
                        <m:sub>
                          <m:r>
                            <a:rPr lang="en-A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  <a:p>
                <a:pPr lvl="1">
                  <a:lnSpc>
                    <a:spcPct val="110000"/>
                  </a:lnSpc>
                  <a:spcAft>
                    <a:spcPts val="1200"/>
                  </a:spcAft>
                </a:pPr>
                <a:endParaRPr lang="en-US" sz="2400" dirty="0"/>
              </a:p>
              <a:p>
                <a:pPr lvl="1">
                  <a:lnSpc>
                    <a:spcPct val="110000"/>
                  </a:lnSpc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</m:ctrlPr>
                        </m:sSubPr>
                        <m:e>
                          <m:r>
                            <a:rPr lang="en-A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𝑈</m:t>
                          </m:r>
                        </m:e>
                        <m:sub>
                          <m:r>
                            <a:rPr lang="en-A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A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AU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contribute</m:t>
                          </m:r>
                        </m:e>
                      </m:d>
                      <m:r>
                        <a:rPr lang="en-AU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/>
                        </a:rPr>
                        <m:t>=</m:t>
                      </m:r>
                      <m:r>
                        <a:rPr lang="en-AU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/>
                        </a:rPr>
                        <m:t>15</m:t>
                      </m:r>
                      <m:r>
                        <a:rPr lang="en-AU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/>
                        </a:rPr>
                        <m:t>+</m:t>
                      </m:r>
                      <m:r>
                        <a:rPr lang="en-AU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/>
                        </a:rPr>
                        <m:t>0.75 × 15</m:t>
                      </m:r>
                    </m:oMath>
                  </m:oMathPara>
                </a14:m>
                <a:endParaRPr lang="en-AU" sz="24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Arial"/>
                </a:endParaRPr>
              </a:p>
              <a:p>
                <a:pPr lvl="1">
                  <a:lnSpc>
                    <a:spcPct val="110000"/>
                  </a:lnSpc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/>
                        </a:rPr>
                        <m:t>                              =26.25</m:t>
                      </m:r>
                    </m:oMath>
                  </m:oMathPara>
                </a14:m>
                <a:endParaRPr lang="en-US" sz="2400" dirty="0"/>
              </a:p>
              <a:p>
                <a:pPr lvl="1">
                  <a:lnSpc>
                    <a:spcPct val="110000"/>
                  </a:lnSpc>
                  <a:spcAft>
                    <a:spcPts val="1200"/>
                  </a:spcAft>
                </a:pPr>
                <a:endParaRPr lang="en-US" sz="2400" dirty="0"/>
              </a:p>
              <a:p>
                <a:pPr lvl="1">
                  <a:lnSpc>
                    <a:spcPct val="110000"/>
                  </a:lnSpc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</m:ctrlPr>
                        </m:sSubPr>
                        <m:e>
                          <m:r>
                            <a:rPr lang="en-A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𝑈</m:t>
                          </m:r>
                        </m:e>
                        <m:sub>
                          <m:r>
                            <a:rPr lang="en-A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A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AU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free</m:t>
                          </m:r>
                          <m:r>
                            <a:rPr lang="en-AU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AU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ride</m:t>
                          </m:r>
                        </m:e>
                      </m:d>
                      <m:r>
                        <a:rPr lang="en-AU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/>
                        </a:rPr>
                        <m:t>=</m:t>
                      </m:r>
                      <m:r>
                        <a:rPr lang="en-AU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/>
                        </a:rPr>
                        <m:t>17.50</m:t>
                      </m:r>
                      <m:r>
                        <a:rPr lang="en-AU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/>
                        </a:rPr>
                        <m:t>+</m:t>
                      </m:r>
                      <m:r>
                        <a:rPr lang="en-AU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/>
                        </a:rPr>
                        <m:t>0.75 × 7.5 </m:t>
                      </m:r>
                    </m:oMath>
                  </m:oMathPara>
                </a14:m>
                <a:endParaRPr lang="en-AU" sz="24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Arial"/>
                </a:endParaRPr>
              </a:p>
              <a:p>
                <a:pPr lvl="1">
                  <a:lnSpc>
                    <a:spcPct val="110000"/>
                  </a:lnSpc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/>
                        </a:rPr>
                        <m:t>                          =23.125</m:t>
                      </m:r>
                    </m:oMath>
                  </m:oMathPara>
                </a14:m>
                <a:endParaRPr lang="en-US" sz="2400" dirty="0"/>
              </a:p>
              <a:p>
                <a:pPr lvl="1">
                  <a:lnSpc>
                    <a:spcPct val="110000"/>
                  </a:lnSpc>
                  <a:spcAft>
                    <a:spcPts val="1200"/>
                  </a:spcAft>
                </a:pPr>
                <a:endParaRPr lang="en-US" sz="2400" dirty="0"/>
              </a:p>
            </p:txBody>
          </p:sp>
        </mc:Choice>
        <mc:Fallback xmlns="">
          <p:sp>
            <p:nvSpPr>
              <p:cNvPr id="6" name="Text Placeholder 5">
                <a:extLst>
                  <a:ext uri="{FF2B5EF4-FFF2-40B4-BE49-F238E27FC236}">
                    <a16:creationId xmlns:a16="http://schemas.microsoft.com/office/drawing/2014/main" id="{409B9878-5B09-85B3-0CFE-4B2F668104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2"/>
              </p:nvPr>
            </p:nvSpPr>
            <p:spPr>
              <a:blipFill>
                <a:blip r:embed="rId4"/>
                <a:stretch>
                  <a:fillRect b="-311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492066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AC7F85-14CA-4A02-EC68-A0ED4CF854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7056ED9-D7A4-3E88-1820-BB0A37E72A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solidFill>
                  <a:schemeClr val="tx1"/>
                </a:solidFill>
              </a:rPr>
              <a:t>Example: the public goods game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Placeholder 5">
                <a:extLst>
                  <a:ext uri="{FF2B5EF4-FFF2-40B4-BE49-F238E27FC236}">
                    <a16:creationId xmlns:a16="http://schemas.microsoft.com/office/drawing/2014/main" id="{51B567B6-EF6C-D70C-6D85-5A1FEA37222C}"/>
                  </a:ext>
                </a:extLst>
              </p:cNvPr>
              <p:cNvSpPr>
                <a:spLocks noGrp="1"/>
              </p:cNvSpPr>
              <p:nvPr>
                <p:ph type="body" idx="12"/>
              </p:nvPr>
            </p:nvSpPr>
            <p:spPr/>
            <p:txBody>
              <a:bodyPr/>
              <a:lstStyle/>
              <a:p>
                <a:pPr lvl="1">
                  <a:lnSpc>
                    <a:spcPct val="110000"/>
                  </a:lnSpc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</m:ctrlPr>
                        </m:sSubPr>
                        <m:e>
                          <m:r>
                            <a:rPr lang="en-A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𝑈</m:t>
                          </m:r>
                        </m:e>
                        <m:sub>
                          <m:r>
                            <a:rPr lang="en-A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A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A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/>
                                </a:rPr>
                              </m:ctrlPr>
                            </m:sSubPr>
                            <m:e>
                              <m:r>
                                <a:rPr lang="en-A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A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/>
                                </a:rPr>
                                <m:t>𝑖</m:t>
                              </m:r>
                            </m:sub>
                          </m:sSub>
                          <m:r>
                            <a:rPr lang="en-A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,</m:t>
                          </m:r>
                          <m:sSub>
                            <m:sSubPr>
                              <m:ctrlPr>
                                <a:rPr lang="en-A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/>
                                </a:rPr>
                              </m:ctrlPr>
                            </m:sSubPr>
                            <m:e>
                              <m:r>
                                <a:rPr lang="en-A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A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AU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/>
                        </a:rPr>
                        <m:t>=</m:t>
                      </m:r>
                      <m:sSub>
                        <m:sSubPr>
                          <m:ctrlPr>
                            <a:rPr lang="en-A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</m:ctrlPr>
                        </m:sSubPr>
                        <m:e>
                          <m:r>
                            <a:rPr lang="en-A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𝑥</m:t>
                          </m:r>
                        </m:e>
                        <m:sub>
                          <m:r>
                            <a:rPr lang="en-A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𝑖</m:t>
                          </m:r>
                        </m:sub>
                      </m:sSub>
                      <m:r>
                        <a:rPr lang="en-AU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/>
                        </a:rPr>
                        <m:t>+</m:t>
                      </m:r>
                      <m:r>
                        <a:rPr lang="en-AU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/>
                        </a:rPr>
                        <m:t>0.75</m:t>
                      </m:r>
                      <m:sSub>
                        <m:sSubPr>
                          <m:ctrlPr>
                            <a:rPr lang="en-A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</m:ctrlPr>
                        </m:sSubPr>
                        <m:e>
                          <m:r>
                            <a:rPr lang="en-A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𝑥</m:t>
                          </m:r>
                        </m:e>
                        <m:sub>
                          <m:r>
                            <a:rPr lang="en-A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  <a:p>
                <a:pPr lvl="1">
                  <a:lnSpc>
                    <a:spcPct val="110000"/>
                  </a:lnSpc>
                  <a:spcAft>
                    <a:spcPts val="1200"/>
                  </a:spcAft>
                </a:pPr>
                <a:endParaRPr lang="en-US" sz="2400" dirty="0"/>
              </a:p>
              <a:p>
                <a:pPr lvl="1">
                  <a:lnSpc>
                    <a:spcPct val="110000"/>
                  </a:lnSpc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</m:ctrlPr>
                        </m:sSubPr>
                        <m:e>
                          <m:r>
                            <a:rPr lang="en-A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𝑈</m:t>
                          </m:r>
                        </m:e>
                        <m:sub>
                          <m:r>
                            <a:rPr lang="en-A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A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AU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contribute</m:t>
                          </m:r>
                        </m:e>
                      </m:d>
                      <m:r>
                        <a:rPr lang="en-AU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/>
                        </a:rPr>
                        <m:t>=</m:t>
                      </m:r>
                      <m:r>
                        <a:rPr lang="en-AU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/>
                        </a:rPr>
                        <m:t>7.5</m:t>
                      </m:r>
                      <m:r>
                        <a:rPr lang="en-AU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/>
                        </a:rPr>
                        <m:t>+</m:t>
                      </m:r>
                      <m:r>
                        <a:rPr lang="en-AU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/>
                        </a:rPr>
                        <m:t>0.75 × 17.5</m:t>
                      </m:r>
                    </m:oMath>
                  </m:oMathPara>
                </a14:m>
                <a:endParaRPr lang="en-AU" sz="24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Arial"/>
                </a:endParaRPr>
              </a:p>
              <a:p>
                <a:pPr lvl="1">
                  <a:lnSpc>
                    <a:spcPct val="110000"/>
                  </a:lnSpc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/>
                        </a:rPr>
                        <m:t>                              =20.625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 Placeholder 5">
                <a:extLst>
                  <a:ext uri="{FF2B5EF4-FFF2-40B4-BE49-F238E27FC236}">
                    <a16:creationId xmlns:a16="http://schemas.microsoft.com/office/drawing/2014/main" id="{51B567B6-EF6C-D70C-6D85-5A1FEA37222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2"/>
              </p:nvPr>
            </p:nvSpPr>
            <p:spPr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000245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C14BE1-D0D1-0EEF-4CE3-ACF48D10C8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4635071-ECE0-EB5B-ECD7-B712D03D0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solidFill>
                  <a:schemeClr val="tx1"/>
                </a:solidFill>
              </a:rPr>
              <a:t>Example: the public goods game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Placeholder 5">
                <a:extLst>
                  <a:ext uri="{FF2B5EF4-FFF2-40B4-BE49-F238E27FC236}">
                    <a16:creationId xmlns:a16="http://schemas.microsoft.com/office/drawing/2014/main" id="{4027BD67-5796-A230-4C04-26D839D85752}"/>
                  </a:ext>
                </a:extLst>
              </p:cNvPr>
              <p:cNvSpPr>
                <a:spLocks noGrp="1"/>
              </p:cNvSpPr>
              <p:nvPr>
                <p:ph type="body" idx="12"/>
              </p:nvPr>
            </p:nvSpPr>
            <p:spPr/>
            <p:txBody>
              <a:bodyPr/>
              <a:lstStyle/>
              <a:p>
                <a:pPr lvl="1">
                  <a:lnSpc>
                    <a:spcPct val="110000"/>
                  </a:lnSpc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</m:ctrlPr>
                        </m:sSubPr>
                        <m:e>
                          <m:r>
                            <a:rPr lang="en-A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𝑈</m:t>
                          </m:r>
                        </m:e>
                        <m:sub>
                          <m:r>
                            <a:rPr lang="en-A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A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A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/>
                                </a:rPr>
                              </m:ctrlPr>
                            </m:sSubPr>
                            <m:e>
                              <m:r>
                                <a:rPr lang="en-A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A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/>
                                </a:rPr>
                                <m:t>𝑖</m:t>
                              </m:r>
                            </m:sub>
                          </m:sSub>
                          <m:r>
                            <a:rPr lang="en-A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,</m:t>
                          </m:r>
                          <m:sSub>
                            <m:sSubPr>
                              <m:ctrlPr>
                                <a:rPr lang="en-A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/>
                                </a:rPr>
                              </m:ctrlPr>
                            </m:sSubPr>
                            <m:e>
                              <m:r>
                                <a:rPr lang="en-A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A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AU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/>
                        </a:rPr>
                        <m:t>=</m:t>
                      </m:r>
                      <m:sSub>
                        <m:sSubPr>
                          <m:ctrlPr>
                            <a:rPr lang="en-A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</m:ctrlPr>
                        </m:sSubPr>
                        <m:e>
                          <m:r>
                            <a:rPr lang="en-A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𝑥</m:t>
                          </m:r>
                        </m:e>
                        <m:sub>
                          <m:r>
                            <a:rPr lang="en-A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𝑖</m:t>
                          </m:r>
                        </m:sub>
                      </m:sSub>
                      <m:r>
                        <a:rPr lang="en-AU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/>
                        </a:rPr>
                        <m:t>+</m:t>
                      </m:r>
                      <m:r>
                        <a:rPr lang="en-AU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/>
                        </a:rPr>
                        <m:t>0.75</m:t>
                      </m:r>
                      <m:sSub>
                        <m:sSubPr>
                          <m:ctrlPr>
                            <a:rPr lang="en-A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</m:ctrlPr>
                        </m:sSubPr>
                        <m:e>
                          <m:r>
                            <a:rPr lang="en-A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𝑥</m:t>
                          </m:r>
                        </m:e>
                        <m:sub>
                          <m:r>
                            <a:rPr lang="en-A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  <a:p>
                <a:pPr lvl="1">
                  <a:lnSpc>
                    <a:spcPct val="110000"/>
                  </a:lnSpc>
                  <a:spcAft>
                    <a:spcPts val="1200"/>
                  </a:spcAft>
                </a:pPr>
                <a:endParaRPr lang="en-US" sz="2400" dirty="0"/>
              </a:p>
              <a:p>
                <a:pPr lvl="1">
                  <a:lnSpc>
                    <a:spcPct val="110000"/>
                  </a:lnSpc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</m:ctrlPr>
                        </m:sSubPr>
                        <m:e>
                          <m:r>
                            <a:rPr lang="en-A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𝑈</m:t>
                          </m:r>
                        </m:e>
                        <m:sub>
                          <m:r>
                            <a:rPr lang="en-A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A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AU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contribute</m:t>
                          </m:r>
                        </m:e>
                      </m:d>
                      <m:r>
                        <a:rPr lang="en-AU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/>
                        </a:rPr>
                        <m:t>=</m:t>
                      </m:r>
                      <m:r>
                        <a:rPr lang="en-AU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/>
                        </a:rPr>
                        <m:t>7.5</m:t>
                      </m:r>
                      <m:r>
                        <a:rPr lang="en-AU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/>
                        </a:rPr>
                        <m:t>+</m:t>
                      </m:r>
                      <m:r>
                        <a:rPr lang="en-AU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/>
                        </a:rPr>
                        <m:t>0.75 × 17.5</m:t>
                      </m:r>
                    </m:oMath>
                  </m:oMathPara>
                </a14:m>
                <a:endParaRPr lang="en-AU" sz="24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Arial"/>
                </a:endParaRPr>
              </a:p>
              <a:p>
                <a:pPr lvl="1">
                  <a:lnSpc>
                    <a:spcPct val="110000"/>
                  </a:lnSpc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/>
                        </a:rPr>
                        <m:t>                              =20.625</m:t>
                      </m:r>
                    </m:oMath>
                  </m:oMathPara>
                </a14:m>
                <a:endParaRPr lang="en-US" sz="2400" dirty="0"/>
              </a:p>
              <a:p>
                <a:pPr lvl="1">
                  <a:lnSpc>
                    <a:spcPct val="110000"/>
                  </a:lnSpc>
                  <a:spcAft>
                    <a:spcPts val="1200"/>
                  </a:spcAft>
                </a:pPr>
                <a:endParaRPr lang="en-US" sz="2400" dirty="0"/>
              </a:p>
              <a:p>
                <a:pPr lvl="1">
                  <a:lnSpc>
                    <a:spcPct val="110000"/>
                  </a:lnSpc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</m:ctrlPr>
                        </m:sSubPr>
                        <m:e>
                          <m:r>
                            <a:rPr lang="en-A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𝑈</m:t>
                          </m:r>
                        </m:e>
                        <m:sub>
                          <m:r>
                            <a:rPr lang="en-A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A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AU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free</m:t>
                          </m:r>
                          <m:r>
                            <a:rPr lang="en-AU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AU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ride</m:t>
                          </m:r>
                        </m:e>
                      </m:d>
                      <m:r>
                        <a:rPr lang="en-AU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/>
                        </a:rPr>
                        <m:t>=</m:t>
                      </m:r>
                      <m:r>
                        <a:rPr lang="en-AU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/>
                        </a:rPr>
                        <m:t>10</m:t>
                      </m:r>
                      <m:r>
                        <a:rPr lang="en-AU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/>
                        </a:rPr>
                        <m:t>+</m:t>
                      </m:r>
                      <m:r>
                        <a:rPr lang="en-AU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/>
                        </a:rPr>
                        <m:t>0.75 × 10</m:t>
                      </m:r>
                    </m:oMath>
                  </m:oMathPara>
                </a14:m>
                <a:endParaRPr lang="en-AU" sz="24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Arial"/>
                </a:endParaRPr>
              </a:p>
              <a:p>
                <a:pPr lvl="1">
                  <a:lnSpc>
                    <a:spcPct val="110000"/>
                  </a:lnSpc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/>
                        </a:rPr>
                        <m:t>                          =17.5</m:t>
                      </m:r>
                    </m:oMath>
                  </m:oMathPara>
                </a14:m>
                <a:endParaRPr lang="en-US" sz="2400" dirty="0"/>
              </a:p>
              <a:p>
                <a:pPr lvl="1">
                  <a:lnSpc>
                    <a:spcPct val="110000"/>
                  </a:lnSpc>
                  <a:spcAft>
                    <a:spcPts val="1200"/>
                  </a:spcAft>
                </a:pPr>
                <a:endParaRPr lang="en-US" sz="2400" dirty="0"/>
              </a:p>
            </p:txBody>
          </p:sp>
        </mc:Choice>
        <mc:Fallback xmlns="">
          <p:sp>
            <p:nvSpPr>
              <p:cNvPr id="6" name="Text Placeholder 5">
                <a:extLst>
                  <a:ext uri="{FF2B5EF4-FFF2-40B4-BE49-F238E27FC236}">
                    <a16:creationId xmlns:a16="http://schemas.microsoft.com/office/drawing/2014/main" id="{4027BD67-5796-A230-4C04-26D839D857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2"/>
              </p:nvPr>
            </p:nvSpPr>
            <p:spPr>
              <a:blipFill>
                <a:blip r:embed="rId4"/>
                <a:stretch>
                  <a:fillRect b="-311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871760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6B8A27-D91B-7221-D001-2BB2F7D237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4">
            <a:extLst>
              <a:ext uri="{FF2B5EF4-FFF2-40B4-BE49-F238E27FC236}">
                <a16:creationId xmlns:a16="http://schemas.microsoft.com/office/drawing/2014/main" id="{9521018B-4484-475A-DF9F-D5D512118D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854" y="589218"/>
            <a:ext cx="10326658" cy="467226"/>
          </a:xfrm>
        </p:spPr>
        <p:txBody>
          <a:bodyPr/>
          <a:lstStyle/>
          <a:p>
            <a:r>
              <a:rPr lang="en-AU" dirty="0">
                <a:solidFill>
                  <a:schemeClr val="tx1"/>
                </a:solidFill>
              </a:rPr>
              <a:t>Limitations of the altruism model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DE3B4A4C-3D2F-3665-9FAF-4EDDC585B4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368" y="2203833"/>
            <a:ext cx="10815263" cy="2450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7447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295992-CBAA-219D-9C31-FC6A7EF676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190C934-81CD-8189-7C1D-387E8F607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solidFill>
                  <a:schemeClr val="tx1"/>
                </a:solidFill>
              </a:rPr>
              <a:t>Inequality aversion</a:t>
            </a:r>
          </a:p>
        </p:txBody>
      </p:sp>
      <p:pic>
        <p:nvPicPr>
          <p:cNvPr id="7" name="Picture 6" descr="A black and white illustration of a person holding money&#10;&#10;Description automatically generated">
            <a:extLst>
              <a:ext uri="{FF2B5EF4-FFF2-40B4-BE49-F238E27FC236}">
                <a16:creationId xmlns:a16="http://schemas.microsoft.com/office/drawing/2014/main" id="{F5FD5BF0-E898-3DF6-D87B-9D2DC660886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8363" b="8465"/>
          <a:stretch/>
        </p:blipFill>
        <p:spPr>
          <a:xfrm>
            <a:off x="2362183" y="1056444"/>
            <a:ext cx="6858000" cy="5703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0100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4CC85A3-3CBA-2BD2-43EF-42C63DFBF1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356440"/>
            <a:ext cx="7772400" cy="61451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A783448-E1E5-6CF5-BEE8-226DFDF8CD13}"/>
              </a:ext>
            </a:extLst>
          </p:cNvPr>
          <p:cNvSpPr txBox="1"/>
          <p:nvPr/>
        </p:nvSpPr>
        <p:spPr>
          <a:xfrm>
            <a:off x="8868654" y="6501560"/>
            <a:ext cx="332334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050" dirty="0">
                <a:hlinkClick r:id="rId3"/>
              </a:rPr>
              <a:t>https://www.sacbee.com/news/databases/state-pay/</a:t>
            </a:r>
            <a:r>
              <a:rPr lang="en-AU" sz="105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384287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F92B94-70CD-7657-72D2-380A573234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217B015-65DF-29E2-8187-C37C6ED83C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solidFill>
                  <a:schemeClr val="tx1"/>
                </a:solidFill>
              </a:rPr>
              <a:t>Inequality aversion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Placeholder 5">
                <a:extLst>
                  <a:ext uri="{FF2B5EF4-FFF2-40B4-BE49-F238E27FC236}">
                    <a16:creationId xmlns:a16="http://schemas.microsoft.com/office/drawing/2014/main" id="{BC6BA04B-50AC-7E7F-DF63-5A28C4AEBF10}"/>
                  </a:ext>
                </a:extLst>
              </p:cNvPr>
              <p:cNvSpPr>
                <a:spLocks noGrp="1"/>
              </p:cNvSpPr>
              <p:nvPr>
                <p:ph type="body" idx="12"/>
              </p:nvPr>
            </p:nvSpPr>
            <p:spPr/>
            <p:txBody>
              <a:bodyPr/>
              <a:lstStyle/>
              <a:p>
                <a:pPr marR="250416" lvl="1">
                  <a:lnSpc>
                    <a:spcPct val="110000"/>
                  </a:lnSpc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400" i="1" spc="-1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</m:ctrlPr>
                        </m:sSubPr>
                        <m:e>
                          <m:r>
                            <a:rPr lang="en-AU" sz="2400" i="1" spc="-1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𝑈</m:t>
                          </m:r>
                        </m:e>
                        <m:sub>
                          <m:r>
                            <a:rPr lang="en-AU" sz="2400" i="1" spc="-1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AU" sz="2400" i="1" spc="-1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AU" sz="2400" i="1" spc="-1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/>
                                </a:rPr>
                              </m:ctrlPr>
                            </m:sSubPr>
                            <m:e>
                              <m:r>
                                <a:rPr lang="en-AU" sz="2400" i="1" spc="-1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AU" sz="2400" i="1" spc="-1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/>
                                </a:rPr>
                                <m:t>𝑖</m:t>
                              </m:r>
                            </m:sub>
                          </m:sSub>
                          <m:r>
                            <a:rPr lang="en-AU" sz="2400" i="1" spc="-1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,</m:t>
                          </m:r>
                          <m:sSub>
                            <m:sSubPr>
                              <m:ctrlPr>
                                <a:rPr lang="en-AU" sz="2400" i="1" spc="-1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/>
                                </a:rPr>
                              </m:ctrlPr>
                            </m:sSubPr>
                            <m:e>
                              <m:r>
                                <a:rPr lang="en-AU" sz="2400" i="1" spc="-1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AU" sz="2400" i="1" spc="-1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AU" sz="2400" i="1" spc="-1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/>
                        </a:rPr>
                        <m:t>=</m:t>
                      </m:r>
                      <m:sSub>
                        <m:sSubPr>
                          <m:ctrlPr>
                            <a:rPr lang="en-AU" sz="2400" i="1" spc="-1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</m:ctrlPr>
                        </m:sSubPr>
                        <m:e>
                          <m:r>
                            <a:rPr lang="en-AU" sz="2400" i="1" spc="-1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𝑥</m:t>
                          </m:r>
                        </m:e>
                        <m:sub>
                          <m:r>
                            <a:rPr lang="en-AU" sz="2400" i="1" spc="-1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𝑖</m:t>
                          </m:r>
                        </m:sub>
                      </m:sSub>
                      <m:r>
                        <a:rPr lang="en-AU" sz="2400" i="1" spc="-1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/>
                        </a:rPr>
                        <m:t>−</m:t>
                      </m:r>
                      <m:r>
                        <a:rPr lang="en-AU" sz="2400" i="1" spc="-1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/>
                        </a:rPr>
                        <m:t>𝛼</m:t>
                      </m:r>
                      <m:r>
                        <a:rPr lang="en-AU" sz="2400" i="1" spc="-1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/>
                        </a:rPr>
                        <m:t> </m:t>
                      </m:r>
                      <m:r>
                        <m:rPr>
                          <m:nor/>
                        </m:rPr>
                        <a:rPr lang="en-AU" sz="2400" spc="-1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/>
                        </a:rPr>
                        <m:t>max</m:t>
                      </m:r>
                      <m:d>
                        <m:dPr>
                          <m:begChr m:val="{"/>
                          <m:endChr m:val="}"/>
                          <m:ctrlPr>
                            <a:rPr lang="en-AU" sz="2400" i="1" spc="-1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AU" sz="2400" i="1" spc="-1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</a:rPr>
                              </m:ctrlPr>
                            </m:sSubPr>
                            <m:e>
                              <m:r>
                                <a:rPr lang="en-AU" sz="2400" i="1" spc="-1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AU" sz="2400" i="1" spc="-1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</a:rPr>
                                <m:t>𝑗</m:t>
                              </m:r>
                            </m:sub>
                          </m:sSub>
                          <m:r>
                            <a:rPr lang="en-AU" sz="2400" i="1" spc="-1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AU" sz="2400" i="1" spc="-1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</a:rPr>
                              </m:ctrlPr>
                            </m:sSubPr>
                            <m:e>
                              <m:r>
                                <a:rPr lang="en-AU" sz="2400" i="1" spc="-1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AU" sz="2400" i="1" spc="-1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</a:rPr>
                                <m:t>𝑖</m:t>
                              </m:r>
                            </m:sub>
                          </m:sSub>
                          <m:r>
                            <a:rPr lang="en-AU" sz="2400" i="1" spc="-1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/>
                            </a:rPr>
                            <m:t>,0</m:t>
                          </m:r>
                        </m:e>
                      </m:d>
                      <m:r>
                        <a:rPr lang="en-AU" sz="2400" i="1" spc="-1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/>
                        </a:rPr>
                        <m:t>−</m:t>
                      </m:r>
                      <m:r>
                        <a:rPr lang="en-AU" sz="2400" i="1" spc="-1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/>
                        </a:rPr>
                        <m:t>𝛽</m:t>
                      </m:r>
                      <m:r>
                        <a:rPr lang="en-AU" sz="2400" i="1" spc="-1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/>
                        </a:rPr>
                        <m:t> </m:t>
                      </m:r>
                      <m:r>
                        <m:rPr>
                          <m:nor/>
                        </m:rPr>
                        <a:rPr lang="en-AU" sz="2400" spc="-1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/>
                        </a:rPr>
                        <m:t>max</m:t>
                      </m:r>
                      <m:d>
                        <m:dPr>
                          <m:begChr m:val="{"/>
                          <m:endChr m:val="}"/>
                          <m:ctrlPr>
                            <a:rPr lang="en-AU" sz="2400" i="1" spc="-1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AU" sz="2400" i="1" spc="-1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</a:rPr>
                              </m:ctrlPr>
                            </m:sSubPr>
                            <m:e>
                              <m:r>
                                <a:rPr lang="en-AU" sz="2400" i="1" spc="-1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AU" sz="2400" i="1" spc="-1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</a:rPr>
                                <m:t>𝑖</m:t>
                              </m:r>
                            </m:sub>
                          </m:sSub>
                          <m:r>
                            <a:rPr lang="en-AU" sz="2400" i="1" spc="-1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AU" sz="2400" i="1" spc="-1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</a:rPr>
                              </m:ctrlPr>
                            </m:sSubPr>
                            <m:e>
                              <m:r>
                                <a:rPr lang="en-AU" sz="2400" i="1" spc="-1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AU" sz="2400" i="1" spc="-1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</a:rPr>
                                <m:t>𝑗</m:t>
                              </m:r>
                            </m:sub>
                          </m:sSub>
                          <m:r>
                            <a:rPr lang="en-AU" sz="2400" i="1" spc="-1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/>
                            </a:rPr>
                            <m:t>,0</m:t>
                          </m:r>
                        </m:e>
                      </m:d>
                    </m:oMath>
                  </m:oMathPara>
                </a14:m>
                <a:endParaRPr lang="en-AU" sz="2400" spc="-10" dirty="0">
                  <a:solidFill>
                    <a:schemeClr val="tx1"/>
                  </a:solidFill>
                  <a:cs typeface="Arial"/>
                </a:endParaRPr>
              </a:p>
              <a:p>
                <a:pPr marR="250416" lvl="1">
                  <a:lnSpc>
                    <a:spcPct val="110000"/>
                  </a:lnSpc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sz="2400" i="1" spc="-1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/>
                        </a:rPr>
                        <m:t>𝛼</m:t>
                      </m:r>
                      <m:r>
                        <a:rPr lang="en-AU" sz="2400" b="0" i="1" spc="-1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/>
                        </a:rPr>
                        <m:t>&gt;0      </m:t>
                      </m:r>
                      <m:r>
                        <a:rPr lang="en-AU" sz="2400" i="1" spc="-1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/>
                        </a:rPr>
                        <m:t>𝛽</m:t>
                      </m:r>
                      <m:r>
                        <a:rPr lang="en-AU" sz="2400" b="0" i="1" spc="-1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/>
                        </a:rPr>
                        <m:t>&gt;0</m:t>
                      </m:r>
                    </m:oMath>
                  </m:oMathPara>
                </a14:m>
                <a:endParaRPr lang="en-AU" sz="2400" spc="-10" dirty="0">
                  <a:solidFill>
                    <a:schemeClr val="tx1"/>
                  </a:solidFill>
                  <a:cs typeface="Arial"/>
                </a:endParaRPr>
              </a:p>
            </p:txBody>
          </p:sp>
        </mc:Choice>
        <mc:Fallback xmlns="">
          <p:sp>
            <p:nvSpPr>
              <p:cNvPr id="6" name="Text Placeholder 5">
                <a:extLst>
                  <a:ext uri="{FF2B5EF4-FFF2-40B4-BE49-F238E27FC236}">
                    <a16:creationId xmlns:a16="http://schemas.microsoft.com/office/drawing/2014/main" id="{BC6BA04B-50AC-7E7F-DF63-5A28C4AEBF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2"/>
              </p:nvPr>
            </p:nvSpPr>
            <p:spPr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668098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7F6DEF-C833-A984-F2A5-78DC17AB36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1DCC231-F367-509A-7092-32C727CFA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solidFill>
                  <a:schemeClr val="tx1"/>
                </a:solidFill>
              </a:rPr>
              <a:t>Inequality aversion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Placeholder 5">
                <a:extLst>
                  <a:ext uri="{FF2B5EF4-FFF2-40B4-BE49-F238E27FC236}">
                    <a16:creationId xmlns:a16="http://schemas.microsoft.com/office/drawing/2014/main" id="{9E676BBB-88B8-354E-28EC-ED4639B4BD0D}"/>
                  </a:ext>
                </a:extLst>
              </p:cNvPr>
              <p:cNvSpPr>
                <a:spLocks noGrp="1"/>
              </p:cNvSpPr>
              <p:nvPr>
                <p:ph type="body" idx="12"/>
              </p:nvPr>
            </p:nvSpPr>
            <p:spPr/>
            <p:txBody>
              <a:bodyPr/>
              <a:lstStyle/>
              <a:p>
                <a:pPr marR="250416" lvl="1">
                  <a:lnSpc>
                    <a:spcPct val="110000"/>
                  </a:lnSpc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400" i="1" spc="-1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</m:ctrlPr>
                        </m:sSubPr>
                        <m:e>
                          <m:r>
                            <a:rPr lang="en-AU" sz="2400" i="1" spc="-1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𝑈</m:t>
                          </m:r>
                        </m:e>
                        <m:sub>
                          <m:r>
                            <a:rPr lang="en-AU" sz="2400" i="1" spc="-1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AU" sz="2400" i="1" spc="-1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AU" sz="2400" i="1" spc="-1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/>
                                </a:rPr>
                              </m:ctrlPr>
                            </m:sSubPr>
                            <m:e>
                              <m:r>
                                <a:rPr lang="en-AU" sz="2400" i="1" spc="-1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AU" sz="2400" i="1" spc="-1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/>
                                </a:rPr>
                                <m:t>𝑖</m:t>
                              </m:r>
                            </m:sub>
                          </m:sSub>
                          <m:r>
                            <a:rPr lang="en-AU" sz="2400" i="1" spc="-1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,</m:t>
                          </m:r>
                          <m:sSub>
                            <m:sSubPr>
                              <m:ctrlPr>
                                <a:rPr lang="en-AU" sz="2400" i="1" spc="-1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/>
                                </a:rPr>
                              </m:ctrlPr>
                            </m:sSubPr>
                            <m:e>
                              <m:r>
                                <a:rPr lang="en-AU" sz="2400" i="1" spc="-1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AU" sz="2400" i="1" spc="-1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AU" sz="2400" i="1" spc="-1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/>
                        </a:rPr>
                        <m:t>=</m:t>
                      </m:r>
                      <m:sSub>
                        <m:sSubPr>
                          <m:ctrlPr>
                            <a:rPr lang="en-AU" sz="2400" i="1" spc="-1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</m:ctrlPr>
                        </m:sSubPr>
                        <m:e>
                          <m:r>
                            <a:rPr lang="en-AU" sz="2400" i="1" spc="-1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𝑥</m:t>
                          </m:r>
                        </m:e>
                        <m:sub>
                          <m:r>
                            <a:rPr lang="en-AU" sz="2400" i="1" spc="-1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𝑖</m:t>
                          </m:r>
                        </m:sub>
                      </m:sSub>
                      <m:r>
                        <a:rPr lang="en-AU" sz="2400" i="1" spc="-1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/>
                        </a:rPr>
                        <m:t>−</m:t>
                      </m:r>
                      <m:r>
                        <a:rPr lang="en-AU" sz="2400" i="1" spc="-1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/>
                        </a:rPr>
                        <m:t>𝛼</m:t>
                      </m:r>
                      <m:r>
                        <a:rPr lang="en-AU" sz="2400" i="1" spc="-1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/>
                        </a:rPr>
                        <m:t> </m:t>
                      </m:r>
                      <m:r>
                        <m:rPr>
                          <m:nor/>
                        </m:rPr>
                        <a:rPr lang="en-AU" sz="2400" spc="-1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/>
                        </a:rPr>
                        <m:t>max</m:t>
                      </m:r>
                      <m:d>
                        <m:dPr>
                          <m:begChr m:val="{"/>
                          <m:endChr m:val="}"/>
                          <m:ctrlPr>
                            <a:rPr lang="en-AU" sz="2400" i="1" spc="-1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AU" sz="2400" i="1" spc="-1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</a:rPr>
                              </m:ctrlPr>
                            </m:sSubPr>
                            <m:e>
                              <m:r>
                                <a:rPr lang="en-AU" sz="2400" i="1" spc="-1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AU" sz="2400" i="1" spc="-1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</a:rPr>
                                <m:t>𝑗</m:t>
                              </m:r>
                            </m:sub>
                          </m:sSub>
                          <m:r>
                            <a:rPr lang="en-AU" sz="2400" i="1" spc="-1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AU" sz="2400" i="1" spc="-1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</a:rPr>
                              </m:ctrlPr>
                            </m:sSubPr>
                            <m:e>
                              <m:r>
                                <a:rPr lang="en-AU" sz="2400" i="1" spc="-1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AU" sz="2400" i="1" spc="-1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</a:rPr>
                                <m:t>𝑖</m:t>
                              </m:r>
                            </m:sub>
                          </m:sSub>
                          <m:r>
                            <a:rPr lang="en-AU" sz="2400" i="1" spc="-1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/>
                            </a:rPr>
                            <m:t>,0</m:t>
                          </m:r>
                        </m:e>
                      </m:d>
                      <m:r>
                        <a:rPr lang="en-AU" sz="2400" i="1" spc="-1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/>
                        </a:rPr>
                        <m:t>−</m:t>
                      </m:r>
                      <m:r>
                        <a:rPr lang="en-AU" sz="2400" i="1" spc="-1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/>
                        </a:rPr>
                        <m:t>𝛽</m:t>
                      </m:r>
                      <m:r>
                        <a:rPr lang="en-AU" sz="2400" i="1" spc="-1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/>
                        </a:rPr>
                        <m:t> </m:t>
                      </m:r>
                      <m:r>
                        <m:rPr>
                          <m:nor/>
                        </m:rPr>
                        <a:rPr lang="en-AU" sz="2400" spc="-1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/>
                        </a:rPr>
                        <m:t>max</m:t>
                      </m:r>
                      <m:d>
                        <m:dPr>
                          <m:begChr m:val="{"/>
                          <m:endChr m:val="}"/>
                          <m:ctrlPr>
                            <a:rPr lang="en-AU" sz="2400" i="1" spc="-1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AU" sz="2400" i="1" spc="-1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</a:rPr>
                              </m:ctrlPr>
                            </m:sSubPr>
                            <m:e>
                              <m:r>
                                <a:rPr lang="en-AU" sz="2400" i="1" spc="-1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AU" sz="2400" i="1" spc="-1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</a:rPr>
                                <m:t>𝑖</m:t>
                              </m:r>
                            </m:sub>
                          </m:sSub>
                          <m:r>
                            <a:rPr lang="en-AU" sz="2400" i="1" spc="-1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AU" sz="2400" i="1" spc="-1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</a:rPr>
                              </m:ctrlPr>
                            </m:sSubPr>
                            <m:e>
                              <m:r>
                                <a:rPr lang="en-AU" sz="2400" i="1" spc="-1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AU" sz="2400" i="1" spc="-1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</a:rPr>
                                <m:t>𝑗</m:t>
                              </m:r>
                            </m:sub>
                          </m:sSub>
                          <m:r>
                            <a:rPr lang="en-AU" sz="2400" i="1" spc="-1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/>
                            </a:rPr>
                            <m:t>,0</m:t>
                          </m:r>
                        </m:e>
                      </m:d>
                    </m:oMath>
                  </m:oMathPara>
                </a14:m>
                <a:endParaRPr lang="en-AU" sz="2400" spc="-10" dirty="0">
                  <a:solidFill>
                    <a:schemeClr val="tx1"/>
                  </a:solidFill>
                  <a:cs typeface="Arial"/>
                </a:endParaRPr>
              </a:p>
              <a:p>
                <a:pPr marR="250416" lvl="1">
                  <a:lnSpc>
                    <a:spcPct val="110000"/>
                  </a:lnSpc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sz="2400" i="1" spc="-1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/>
                        </a:rPr>
                        <m:t>𝛼</m:t>
                      </m:r>
                      <m:r>
                        <a:rPr lang="en-AU" sz="2400" b="0" i="1" spc="-1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/>
                        </a:rPr>
                        <m:t>&gt;0      </m:t>
                      </m:r>
                      <m:r>
                        <a:rPr lang="en-AU" sz="2400" i="1" spc="-1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/>
                        </a:rPr>
                        <m:t>𝛽</m:t>
                      </m:r>
                      <m:r>
                        <a:rPr lang="en-AU" sz="2400" b="0" i="1" spc="-1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/>
                        </a:rPr>
                        <m:t>&gt;0</m:t>
                      </m:r>
                    </m:oMath>
                  </m:oMathPara>
                </a14:m>
                <a:endParaRPr lang="en-AU" sz="2400" spc="-10" dirty="0">
                  <a:solidFill>
                    <a:schemeClr val="tx1"/>
                  </a:solidFill>
                  <a:cs typeface="Arial"/>
                </a:endParaRPr>
              </a:p>
              <a:p>
                <a:pPr marR="250416" lvl="1">
                  <a:lnSpc>
                    <a:spcPct val="110000"/>
                  </a:lnSpc>
                  <a:spcAft>
                    <a:spcPts val="1200"/>
                  </a:spcAft>
                </a:pPr>
                <a:endParaRPr lang="en-AU" sz="2400" spc="-10" dirty="0">
                  <a:solidFill>
                    <a:schemeClr val="tx1"/>
                  </a:solidFill>
                  <a:cs typeface="Arial"/>
                </a:endParaRPr>
              </a:p>
              <a:p>
                <a:pPr marR="250416" lvl="1">
                  <a:lnSpc>
                    <a:spcPct val="110000"/>
                  </a:lnSpc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A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A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A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A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A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A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A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AU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AU" sz="2400" i="1" spc="-1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</m:ctrlPr>
                        </m:sSubPr>
                        <m:e>
                          <m:r>
                            <a:rPr lang="en-AU" sz="2400" i="1" spc="-1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𝑥</m:t>
                          </m:r>
                        </m:e>
                        <m:sub>
                          <m:r>
                            <a:rPr lang="en-AU" sz="2400" i="1" spc="-1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𝑖</m:t>
                          </m:r>
                        </m:sub>
                      </m:sSub>
                      <m:r>
                        <a:rPr lang="en-AU" sz="2400" i="1" spc="-1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/>
                        </a:rPr>
                        <m:t>−</m:t>
                      </m:r>
                      <m:d>
                        <m:dPr>
                          <m:begChr m:val="{"/>
                          <m:endChr m:val=""/>
                          <m:ctrlPr>
                            <a:rPr lang="en-A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A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AU" sz="2400" i="1" spc="-1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</a:rPr>
                                <m:t>𝛽</m:t>
                              </m:r>
                              <m:d>
                                <m:dPr>
                                  <m:ctrlPr>
                                    <a:rPr lang="en-AU" sz="2400" i="1" spc="-1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AU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AU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AU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AU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AU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AU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AU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A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     </m:t>
                              </m:r>
                              <m:r>
                                <m:rPr>
                                  <m:sty m:val="p"/>
                                </m:rPr>
                                <a:rPr lang="en-AU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if</m:t>
                              </m:r>
                              <m:r>
                                <a:rPr lang="en-AU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a:rPr lang="en-A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 </m:t>
                              </m:r>
                              <m:sSub>
                                <m:sSubPr>
                                  <m:ctrlP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A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≥</m:t>
                              </m:r>
                              <m:sSub>
                                <m:sSubPr>
                                  <m:ctrlP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AU" sz="2400" i="1" spc="-1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</a:rPr>
                                <m:t>𝛼</m:t>
                              </m:r>
                              <m:d>
                                <m:dPr>
                                  <m:ctrlPr>
                                    <a:rPr lang="en-AU" sz="2400" i="1" spc="-1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AU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AU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AU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AU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AU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AU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AU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     </m:t>
                              </m:r>
                              <m:r>
                                <m:rPr>
                                  <m:sty m:val="p"/>
                                </m:rPr>
                                <a:rPr lang="en-AU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if</m:t>
                              </m:r>
                              <m:r>
                                <a:rPr lang="en-A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     </m:t>
                              </m:r>
                              <m:sSub>
                                <m:sSubPr>
                                  <m:ctrlP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A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&lt;</m:t>
                              </m:r>
                              <m:sSub>
                                <m:sSubPr>
                                  <m:ctrlP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en-AU" sz="3600" spc="-10" dirty="0">
                  <a:solidFill>
                    <a:schemeClr val="tx1"/>
                  </a:solidFill>
                  <a:cs typeface="Arial"/>
                </a:endParaRPr>
              </a:p>
              <a:p>
                <a:pPr marR="250416" lvl="1">
                  <a:lnSpc>
                    <a:spcPct val="110000"/>
                  </a:lnSpc>
                  <a:spcAft>
                    <a:spcPts val="1200"/>
                  </a:spcAft>
                </a:pPr>
                <a:endParaRPr lang="en-AU" sz="2400" spc="-10" dirty="0">
                  <a:solidFill>
                    <a:schemeClr val="tx1"/>
                  </a:solidFill>
                  <a:cs typeface="Arial"/>
                </a:endParaRPr>
              </a:p>
            </p:txBody>
          </p:sp>
        </mc:Choice>
        <mc:Fallback xmlns="">
          <p:sp>
            <p:nvSpPr>
              <p:cNvPr id="6" name="Text Placeholder 5">
                <a:extLst>
                  <a:ext uri="{FF2B5EF4-FFF2-40B4-BE49-F238E27FC236}">
                    <a16:creationId xmlns:a16="http://schemas.microsoft.com/office/drawing/2014/main" id="{9E676BBB-88B8-354E-28EC-ED4639B4BD0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2"/>
              </p:nvPr>
            </p:nvSpPr>
            <p:spPr>
              <a:blipFill>
                <a:blip r:embed="rId4"/>
                <a:stretch>
                  <a:fillRect t="-19565" b="-72360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711989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>
            <a:extLst>
              <a:ext uri="{FF2B5EF4-FFF2-40B4-BE49-F238E27FC236}">
                <a16:creationId xmlns:a16="http://schemas.microsoft.com/office/drawing/2014/main" id="{E14A42A5-A2D7-8383-88CB-A7C114255A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4389" y="1284270"/>
            <a:ext cx="7803222" cy="5573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4">
            <a:extLst>
              <a:ext uri="{FF2B5EF4-FFF2-40B4-BE49-F238E27FC236}">
                <a16:creationId xmlns:a16="http://schemas.microsoft.com/office/drawing/2014/main" id="{2E82BA17-C956-B05B-4F7D-7CB8FB70A4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854" y="589218"/>
            <a:ext cx="10326658" cy="467226"/>
          </a:xfrm>
        </p:spPr>
        <p:txBody>
          <a:bodyPr/>
          <a:lstStyle/>
          <a:p>
            <a:r>
              <a:rPr lang="en-AU" dirty="0">
                <a:solidFill>
                  <a:schemeClr val="tx1"/>
                </a:solidFill>
              </a:rPr>
              <a:t>Inequality aversion</a:t>
            </a:r>
          </a:p>
        </p:txBody>
      </p:sp>
    </p:spTree>
    <p:extLst>
      <p:ext uri="{BB962C8B-B14F-4D97-AF65-F5344CB8AC3E}">
        <p14:creationId xmlns:p14="http://schemas.microsoft.com/office/powerpoint/2010/main" val="12153550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40774A-0408-6D10-A180-F0BC0EEAEC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4">
            <a:extLst>
              <a:ext uri="{FF2B5EF4-FFF2-40B4-BE49-F238E27FC236}">
                <a16:creationId xmlns:a16="http://schemas.microsoft.com/office/drawing/2014/main" id="{F62A4612-1B35-6C3D-4B70-C576901BD2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854" y="589218"/>
            <a:ext cx="10326658" cy="467226"/>
          </a:xfrm>
        </p:spPr>
        <p:txBody>
          <a:bodyPr/>
          <a:lstStyle/>
          <a:p>
            <a:r>
              <a:rPr lang="en-AU" dirty="0">
                <a:solidFill>
                  <a:schemeClr val="tx1"/>
                </a:solidFill>
              </a:rPr>
              <a:t>Example: the ultimatum game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2029FF65-B43C-14CD-C236-0D063CC58B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368" y="2203833"/>
            <a:ext cx="10815263" cy="2450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18702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DC16B6-7C7F-6469-26DD-780D460797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8AEF85C-F16B-7ED4-DEFF-5C6853B1B3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solidFill>
                  <a:schemeClr val="tx1"/>
                </a:solidFill>
              </a:rPr>
              <a:t>Example: the ultimatum game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Placeholder 5">
                <a:extLst>
                  <a:ext uri="{FF2B5EF4-FFF2-40B4-BE49-F238E27FC236}">
                    <a16:creationId xmlns:a16="http://schemas.microsoft.com/office/drawing/2014/main" id="{94D0EEB9-307A-A7AB-7A45-24B00E8E3883}"/>
                  </a:ext>
                </a:extLst>
              </p:cNvPr>
              <p:cNvSpPr>
                <a:spLocks noGrp="1"/>
              </p:cNvSpPr>
              <p:nvPr>
                <p:ph type="body" idx="12"/>
              </p:nvPr>
            </p:nvSpPr>
            <p:spPr/>
            <p:txBody>
              <a:bodyPr/>
              <a:lstStyle/>
              <a:p>
                <a:pPr marR="250416" lvl="1">
                  <a:lnSpc>
                    <a:spcPct val="110000"/>
                  </a:lnSpc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400" i="1" spc="-1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</m:ctrlPr>
                        </m:sSubPr>
                        <m:e>
                          <m:r>
                            <a:rPr lang="en-AU" sz="2400" i="1" spc="-1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𝑈</m:t>
                          </m:r>
                        </m:e>
                        <m:sub>
                          <m:r>
                            <a:rPr lang="en-AU" sz="2400" i="1" spc="-1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AU" sz="2400" i="1" spc="-1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AU" sz="2400" i="1" spc="-1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/>
                                </a:rPr>
                              </m:ctrlPr>
                            </m:sSubPr>
                            <m:e>
                              <m:r>
                                <a:rPr lang="en-AU" sz="2400" i="1" spc="-1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AU" sz="2400" i="1" spc="-1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/>
                                </a:rPr>
                                <m:t>𝑖</m:t>
                              </m:r>
                            </m:sub>
                          </m:sSub>
                          <m:r>
                            <a:rPr lang="en-AU" sz="2400" i="1" spc="-1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,</m:t>
                          </m:r>
                          <m:sSub>
                            <m:sSubPr>
                              <m:ctrlPr>
                                <a:rPr lang="en-AU" sz="2400" i="1" spc="-1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/>
                                </a:rPr>
                              </m:ctrlPr>
                            </m:sSubPr>
                            <m:e>
                              <m:r>
                                <a:rPr lang="en-AU" sz="2400" i="1" spc="-1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AU" sz="2400" i="1" spc="-1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AU" sz="2400" i="1" spc="-1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/>
                        </a:rPr>
                        <m:t>=</m:t>
                      </m:r>
                      <m:sSub>
                        <m:sSubPr>
                          <m:ctrlPr>
                            <a:rPr lang="en-AU" sz="2400" i="1" spc="-1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</m:ctrlPr>
                        </m:sSubPr>
                        <m:e>
                          <m:r>
                            <a:rPr lang="en-AU" sz="2400" i="1" spc="-1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𝑥</m:t>
                          </m:r>
                        </m:e>
                        <m:sub>
                          <m:r>
                            <a:rPr lang="en-AU" sz="2400" i="1" spc="-1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𝑖</m:t>
                          </m:r>
                        </m:sub>
                      </m:sSub>
                      <m:r>
                        <a:rPr lang="en-AU" sz="2400" i="1" spc="-1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/>
                        </a:rPr>
                        <m:t>−</m:t>
                      </m:r>
                      <m:r>
                        <a:rPr lang="en-AU" sz="2400" b="0" i="1" spc="-1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/>
                        </a:rPr>
                        <m:t>0.5</m:t>
                      </m:r>
                      <m:r>
                        <a:rPr lang="en-AU" sz="2400" i="1" spc="-1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/>
                        </a:rPr>
                        <m:t> </m:t>
                      </m:r>
                      <m:r>
                        <m:rPr>
                          <m:nor/>
                        </m:rPr>
                        <a:rPr lang="en-AU" sz="2400" spc="-1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/>
                        </a:rPr>
                        <m:t>max</m:t>
                      </m:r>
                      <m:d>
                        <m:dPr>
                          <m:begChr m:val="{"/>
                          <m:endChr m:val="}"/>
                          <m:ctrlPr>
                            <a:rPr lang="en-AU" sz="2400" i="1" spc="-1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AU" sz="2400" i="1" spc="-1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</a:rPr>
                              </m:ctrlPr>
                            </m:sSubPr>
                            <m:e>
                              <m:r>
                                <a:rPr lang="en-AU" sz="2400" i="1" spc="-1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AU" sz="2400" i="1" spc="-1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</a:rPr>
                                <m:t>𝑗</m:t>
                              </m:r>
                            </m:sub>
                          </m:sSub>
                          <m:r>
                            <a:rPr lang="en-AU" sz="2400" i="1" spc="-1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AU" sz="2400" i="1" spc="-1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</a:rPr>
                              </m:ctrlPr>
                            </m:sSubPr>
                            <m:e>
                              <m:r>
                                <a:rPr lang="en-AU" sz="2400" i="1" spc="-1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AU" sz="2400" i="1" spc="-1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</a:rPr>
                                <m:t>𝑖</m:t>
                              </m:r>
                            </m:sub>
                          </m:sSub>
                          <m:r>
                            <a:rPr lang="en-AU" sz="2400" i="1" spc="-1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/>
                            </a:rPr>
                            <m:t>,0</m:t>
                          </m:r>
                        </m:e>
                      </m:d>
                      <m:r>
                        <a:rPr lang="en-AU" sz="2400" i="1" spc="-1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/>
                        </a:rPr>
                        <m:t>−</m:t>
                      </m:r>
                      <m:r>
                        <a:rPr lang="en-AU" sz="2400" b="0" i="1" spc="-1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/>
                        </a:rPr>
                        <m:t>0.25</m:t>
                      </m:r>
                      <m:r>
                        <a:rPr lang="en-AU" sz="2400" i="1" spc="-1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/>
                        </a:rPr>
                        <m:t> </m:t>
                      </m:r>
                      <m:r>
                        <m:rPr>
                          <m:nor/>
                        </m:rPr>
                        <a:rPr lang="en-AU" sz="2400" spc="-1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/>
                        </a:rPr>
                        <m:t>max</m:t>
                      </m:r>
                      <m:d>
                        <m:dPr>
                          <m:begChr m:val="{"/>
                          <m:endChr m:val="}"/>
                          <m:ctrlPr>
                            <a:rPr lang="en-AU" sz="2400" i="1" spc="-1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AU" sz="2400" i="1" spc="-1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</a:rPr>
                              </m:ctrlPr>
                            </m:sSubPr>
                            <m:e>
                              <m:r>
                                <a:rPr lang="en-AU" sz="2400" i="1" spc="-1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AU" sz="2400" i="1" spc="-1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</a:rPr>
                                <m:t>𝑖</m:t>
                              </m:r>
                            </m:sub>
                          </m:sSub>
                          <m:r>
                            <a:rPr lang="en-AU" sz="2400" i="1" spc="-1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AU" sz="2400" i="1" spc="-1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</a:rPr>
                              </m:ctrlPr>
                            </m:sSubPr>
                            <m:e>
                              <m:r>
                                <a:rPr lang="en-AU" sz="2400" i="1" spc="-1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AU" sz="2400" i="1" spc="-1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</a:rPr>
                                <m:t>𝑗</m:t>
                              </m:r>
                            </m:sub>
                          </m:sSub>
                          <m:r>
                            <a:rPr lang="en-AU" sz="2400" i="1" spc="-1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/>
                            </a:rPr>
                            <m:t>,0</m:t>
                          </m:r>
                        </m:e>
                      </m:d>
                    </m:oMath>
                  </m:oMathPara>
                </a14:m>
                <a:endParaRPr lang="en-AU" sz="2400" spc="-10" dirty="0">
                  <a:solidFill>
                    <a:schemeClr val="tx1"/>
                  </a:solidFill>
                  <a:cs typeface="Arial"/>
                </a:endParaRPr>
              </a:p>
            </p:txBody>
          </p:sp>
        </mc:Choice>
        <mc:Fallback xmlns="">
          <p:sp>
            <p:nvSpPr>
              <p:cNvPr id="6" name="Text Placeholder 5">
                <a:extLst>
                  <a:ext uri="{FF2B5EF4-FFF2-40B4-BE49-F238E27FC236}">
                    <a16:creationId xmlns:a16="http://schemas.microsoft.com/office/drawing/2014/main" id="{94D0EEB9-307A-A7AB-7A45-24B00E8E38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2"/>
              </p:nvPr>
            </p:nvSpPr>
            <p:spPr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014491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049A55-391C-48E1-034B-A67E4DE5F7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7C42C4E-A336-8FC5-2616-D82589C02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solidFill>
                  <a:schemeClr val="tx1"/>
                </a:solidFill>
              </a:rPr>
              <a:t>Example: the ultimatum game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Placeholder 5">
                <a:extLst>
                  <a:ext uri="{FF2B5EF4-FFF2-40B4-BE49-F238E27FC236}">
                    <a16:creationId xmlns:a16="http://schemas.microsoft.com/office/drawing/2014/main" id="{70E9A51D-8DF8-8A98-F66C-B542248A6645}"/>
                  </a:ext>
                </a:extLst>
              </p:cNvPr>
              <p:cNvSpPr>
                <a:spLocks noGrp="1"/>
              </p:cNvSpPr>
              <p:nvPr>
                <p:ph type="body" idx="12"/>
              </p:nvPr>
            </p:nvSpPr>
            <p:spPr/>
            <p:txBody>
              <a:bodyPr/>
              <a:lstStyle/>
              <a:p>
                <a:pPr marR="250416" lvl="1">
                  <a:lnSpc>
                    <a:spcPct val="110000"/>
                  </a:lnSpc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400" i="1" spc="-1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</m:ctrlPr>
                        </m:sSubPr>
                        <m:e>
                          <m:r>
                            <a:rPr lang="en-AU" sz="2400" i="1" spc="-1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𝑈</m:t>
                          </m:r>
                        </m:e>
                        <m:sub>
                          <m:r>
                            <a:rPr lang="en-AU" sz="2400" i="1" spc="-1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AU" sz="2400" i="1" spc="-1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AU" sz="2400" i="1" spc="-1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/>
                                </a:rPr>
                              </m:ctrlPr>
                            </m:sSubPr>
                            <m:e>
                              <m:r>
                                <a:rPr lang="en-AU" sz="2400" i="1" spc="-1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AU" sz="2400" i="1" spc="-1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/>
                                </a:rPr>
                                <m:t>𝑖</m:t>
                              </m:r>
                            </m:sub>
                          </m:sSub>
                          <m:r>
                            <a:rPr lang="en-AU" sz="2400" i="1" spc="-1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,</m:t>
                          </m:r>
                          <m:sSub>
                            <m:sSubPr>
                              <m:ctrlPr>
                                <a:rPr lang="en-AU" sz="2400" i="1" spc="-1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/>
                                </a:rPr>
                              </m:ctrlPr>
                            </m:sSubPr>
                            <m:e>
                              <m:r>
                                <a:rPr lang="en-AU" sz="2400" i="1" spc="-1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AU" sz="2400" i="1" spc="-1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AU" sz="2400" i="1" spc="-1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/>
                        </a:rPr>
                        <m:t>=</m:t>
                      </m:r>
                      <m:sSub>
                        <m:sSubPr>
                          <m:ctrlPr>
                            <a:rPr lang="en-AU" sz="2400" i="1" spc="-1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</m:ctrlPr>
                        </m:sSubPr>
                        <m:e>
                          <m:r>
                            <a:rPr lang="en-AU" sz="2400" i="1" spc="-1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𝑥</m:t>
                          </m:r>
                        </m:e>
                        <m:sub>
                          <m:r>
                            <a:rPr lang="en-AU" sz="2400" i="1" spc="-1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𝑖</m:t>
                          </m:r>
                        </m:sub>
                      </m:sSub>
                      <m:r>
                        <a:rPr lang="en-AU" sz="2400" i="1" spc="-1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/>
                        </a:rPr>
                        <m:t>−</m:t>
                      </m:r>
                      <m:r>
                        <a:rPr lang="en-AU" sz="2400" b="0" i="1" spc="-1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/>
                        </a:rPr>
                        <m:t>0.5</m:t>
                      </m:r>
                      <m:r>
                        <a:rPr lang="en-AU" sz="2400" i="1" spc="-1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/>
                        </a:rPr>
                        <m:t> </m:t>
                      </m:r>
                      <m:r>
                        <m:rPr>
                          <m:nor/>
                        </m:rPr>
                        <a:rPr lang="en-AU" sz="2400" spc="-1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/>
                        </a:rPr>
                        <m:t>max</m:t>
                      </m:r>
                      <m:d>
                        <m:dPr>
                          <m:begChr m:val="{"/>
                          <m:endChr m:val="}"/>
                          <m:ctrlPr>
                            <a:rPr lang="en-AU" sz="2400" i="1" spc="-1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AU" sz="2400" i="1" spc="-1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</a:rPr>
                              </m:ctrlPr>
                            </m:sSubPr>
                            <m:e>
                              <m:r>
                                <a:rPr lang="en-AU" sz="2400" i="1" spc="-1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AU" sz="2400" i="1" spc="-1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</a:rPr>
                                <m:t>𝑗</m:t>
                              </m:r>
                            </m:sub>
                          </m:sSub>
                          <m:r>
                            <a:rPr lang="en-AU" sz="2400" i="1" spc="-1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AU" sz="2400" i="1" spc="-1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</a:rPr>
                              </m:ctrlPr>
                            </m:sSubPr>
                            <m:e>
                              <m:r>
                                <a:rPr lang="en-AU" sz="2400" i="1" spc="-1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AU" sz="2400" i="1" spc="-1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</a:rPr>
                                <m:t>𝑖</m:t>
                              </m:r>
                            </m:sub>
                          </m:sSub>
                          <m:r>
                            <a:rPr lang="en-AU" sz="2400" i="1" spc="-1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/>
                            </a:rPr>
                            <m:t>,0</m:t>
                          </m:r>
                        </m:e>
                      </m:d>
                      <m:r>
                        <a:rPr lang="en-AU" sz="2400" i="1" spc="-1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/>
                        </a:rPr>
                        <m:t>−</m:t>
                      </m:r>
                      <m:r>
                        <a:rPr lang="en-AU" sz="2400" b="0" i="1" spc="-1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/>
                        </a:rPr>
                        <m:t>0.25</m:t>
                      </m:r>
                      <m:r>
                        <a:rPr lang="en-AU" sz="2400" i="1" spc="-1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/>
                        </a:rPr>
                        <m:t> </m:t>
                      </m:r>
                      <m:r>
                        <m:rPr>
                          <m:nor/>
                        </m:rPr>
                        <a:rPr lang="en-AU" sz="2400" spc="-1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/>
                        </a:rPr>
                        <m:t>max</m:t>
                      </m:r>
                      <m:d>
                        <m:dPr>
                          <m:begChr m:val="{"/>
                          <m:endChr m:val="}"/>
                          <m:ctrlPr>
                            <a:rPr lang="en-AU" sz="2400" i="1" spc="-1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AU" sz="2400" i="1" spc="-1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</a:rPr>
                              </m:ctrlPr>
                            </m:sSubPr>
                            <m:e>
                              <m:r>
                                <a:rPr lang="en-AU" sz="2400" i="1" spc="-1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AU" sz="2400" i="1" spc="-1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</a:rPr>
                                <m:t>𝑖</m:t>
                              </m:r>
                            </m:sub>
                          </m:sSub>
                          <m:r>
                            <a:rPr lang="en-AU" sz="2400" i="1" spc="-1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AU" sz="2400" i="1" spc="-1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</a:rPr>
                              </m:ctrlPr>
                            </m:sSubPr>
                            <m:e>
                              <m:r>
                                <a:rPr lang="en-AU" sz="2400" i="1" spc="-1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AU" sz="2400" i="1" spc="-1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</a:rPr>
                                <m:t>𝑗</m:t>
                              </m:r>
                            </m:sub>
                          </m:sSub>
                          <m:r>
                            <a:rPr lang="en-AU" sz="2400" i="1" spc="-1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/>
                            </a:rPr>
                            <m:t>,0</m:t>
                          </m:r>
                        </m:e>
                      </m:d>
                    </m:oMath>
                  </m:oMathPara>
                </a14:m>
                <a:endParaRPr lang="en-AU" sz="2400" spc="-10" dirty="0">
                  <a:solidFill>
                    <a:schemeClr val="tx1"/>
                  </a:solidFill>
                  <a:cs typeface="Arial"/>
                </a:endParaRPr>
              </a:p>
              <a:p>
                <a:pPr marR="250416" lvl="1">
                  <a:lnSpc>
                    <a:spcPct val="110000"/>
                  </a:lnSpc>
                  <a:spcAft>
                    <a:spcPts val="1200"/>
                  </a:spcAft>
                </a:pPr>
                <a:endParaRPr lang="en-AU" sz="2400" spc="-10" dirty="0">
                  <a:solidFill>
                    <a:schemeClr val="tx1"/>
                  </a:solidFill>
                  <a:cs typeface="Arial"/>
                </a:endParaRPr>
              </a:p>
              <a:p>
                <a:pPr marR="250416" lvl="1">
                  <a:lnSpc>
                    <a:spcPct val="110000"/>
                  </a:lnSpc>
                  <a:spcAft>
                    <a:spcPts val="1200"/>
                  </a:spcAft>
                </a:pPr>
                <a:r>
                  <a:rPr lang="en-AU" sz="2400" spc="-10" dirty="0">
                    <a:solidFill>
                      <a:schemeClr val="tx1"/>
                    </a:solidFill>
                    <a:cs typeface="Arial"/>
                  </a:rPr>
                  <a:t>Rejects: </a:t>
                </a:r>
              </a:p>
              <a:p>
                <a:pPr marR="250416" lvl="1">
                  <a:lnSpc>
                    <a:spcPct val="110000"/>
                  </a:lnSpc>
                  <a:spcAft>
                    <a:spcPts val="1200"/>
                  </a:spcAft>
                </a:pPr>
                <a:r>
                  <a:rPr lang="en-AU" sz="2400" spc="-10" dirty="0">
                    <a:solidFill>
                      <a:schemeClr val="tx1"/>
                    </a:solidFill>
                    <a:cs typeface="Arial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sz="2400" i="1" spc="-1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en-AU" sz="2400" i="1" spc="-1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𝑥</m:t>
                        </m:r>
                      </m:e>
                      <m:sub>
                        <m:r>
                          <a:rPr lang="en-AU" sz="2400" i="1" spc="-1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𝑃</m:t>
                        </m:r>
                      </m:sub>
                    </m:sSub>
                    <m:r>
                      <a:rPr lang="en-AU" sz="2400" i="1" spc="-1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/>
                      </a:rPr>
                      <m:t>=</m:t>
                    </m:r>
                    <m:sSub>
                      <m:sSubPr>
                        <m:ctrlPr>
                          <a:rPr lang="en-AU" sz="2400" i="1" spc="-1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en-AU" sz="2400" i="1" spc="-1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𝑥</m:t>
                        </m:r>
                      </m:e>
                      <m:sub>
                        <m:r>
                          <a:rPr lang="en-AU" sz="2400" i="1" spc="-1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𝑅</m:t>
                        </m:r>
                      </m:sub>
                    </m:sSub>
                    <m:r>
                      <a:rPr lang="en-AU" sz="2400" i="1" spc="-1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/>
                      </a:rPr>
                      <m:t>=0</m:t>
                    </m:r>
                  </m:oMath>
                </a14:m>
                <a:endParaRPr lang="en-AU" sz="2400" spc="-10" dirty="0">
                  <a:solidFill>
                    <a:schemeClr val="tx1"/>
                  </a:solidFill>
                  <a:cs typeface="Arial"/>
                </a:endParaRPr>
              </a:p>
            </p:txBody>
          </p:sp>
        </mc:Choice>
        <mc:Fallback xmlns="">
          <p:sp>
            <p:nvSpPr>
              <p:cNvPr id="6" name="Text Placeholder 5">
                <a:extLst>
                  <a:ext uri="{FF2B5EF4-FFF2-40B4-BE49-F238E27FC236}">
                    <a16:creationId xmlns:a16="http://schemas.microsoft.com/office/drawing/2014/main" id="{70E9A51D-8DF8-8A98-F66C-B542248A664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2"/>
              </p:nvPr>
            </p:nvSpPr>
            <p:spPr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864080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95A4B9-E765-7437-D3AA-BF958B1BB9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E88F242-EAFC-C3D3-AE4C-DE1720CB2E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solidFill>
                  <a:schemeClr val="tx1"/>
                </a:solidFill>
              </a:rPr>
              <a:t>Example: the ultimatum game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Placeholder 5">
                <a:extLst>
                  <a:ext uri="{FF2B5EF4-FFF2-40B4-BE49-F238E27FC236}">
                    <a16:creationId xmlns:a16="http://schemas.microsoft.com/office/drawing/2014/main" id="{86D26077-8799-7D63-C891-A4135C3A96D6}"/>
                  </a:ext>
                </a:extLst>
              </p:cNvPr>
              <p:cNvSpPr>
                <a:spLocks noGrp="1"/>
              </p:cNvSpPr>
              <p:nvPr>
                <p:ph type="body" idx="12"/>
              </p:nvPr>
            </p:nvSpPr>
            <p:spPr/>
            <p:txBody>
              <a:bodyPr/>
              <a:lstStyle/>
              <a:p>
                <a:pPr marR="250416" lvl="1">
                  <a:lnSpc>
                    <a:spcPct val="110000"/>
                  </a:lnSpc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400" i="1" spc="-1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</m:ctrlPr>
                        </m:sSubPr>
                        <m:e>
                          <m:r>
                            <a:rPr lang="en-AU" sz="2400" i="1" spc="-1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𝑈</m:t>
                          </m:r>
                        </m:e>
                        <m:sub>
                          <m:r>
                            <a:rPr lang="en-AU" sz="2400" i="1" spc="-1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AU" sz="2400" i="1" spc="-1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AU" sz="2400" i="1" spc="-1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/>
                                </a:rPr>
                              </m:ctrlPr>
                            </m:sSubPr>
                            <m:e>
                              <m:r>
                                <a:rPr lang="en-AU" sz="2400" i="1" spc="-1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AU" sz="2400" i="1" spc="-1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/>
                                </a:rPr>
                                <m:t>𝑖</m:t>
                              </m:r>
                            </m:sub>
                          </m:sSub>
                          <m:r>
                            <a:rPr lang="en-AU" sz="2400" i="1" spc="-1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,</m:t>
                          </m:r>
                          <m:sSub>
                            <m:sSubPr>
                              <m:ctrlPr>
                                <a:rPr lang="en-AU" sz="2400" i="1" spc="-1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/>
                                </a:rPr>
                              </m:ctrlPr>
                            </m:sSubPr>
                            <m:e>
                              <m:r>
                                <a:rPr lang="en-AU" sz="2400" i="1" spc="-1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AU" sz="2400" i="1" spc="-1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AU" sz="2400" i="1" spc="-1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/>
                        </a:rPr>
                        <m:t>=</m:t>
                      </m:r>
                      <m:sSub>
                        <m:sSubPr>
                          <m:ctrlPr>
                            <a:rPr lang="en-AU" sz="2400" i="1" spc="-1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</m:ctrlPr>
                        </m:sSubPr>
                        <m:e>
                          <m:r>
                            <a:rPr lang="en-AU" sz="2400" i="1" spc="-1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𝑥</m:t>
                          </m:r>
                        </m:e>
                        <m:sub>
                          <m:r>
                            <a:rPr lang="en-AU" sz="2400" i="1" spc="-1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𝑖</m:t>
                          </m:r>
                        </m:sub>
                      </m:sSub>
                      <m:r>
                        <a:rPr lang="en-AU" sz="2400" i="1" spc="-1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/>
                        </a:rPr>
                        <m:t>−</m:t>
                      </m:r>
                      <m:r>
                        <a:rPr lang="en-AU" sz="2400" b="0" i="1" spc="-1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/>
                        </a:rPr>
                        <m:t>0.5</m:t>
                      </m:r>
                      <m:r>
                        <a:rPr lang="en-AU" sz="2400" i="1" spc="-1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/>
                        </a:rPr>
                        <m:t> </m:t>
                      </m:r>
                      <m:r>
                        <m:rPr>
                          <m:nor/>
                        </m:rPr>
                        <a:rPr lang="en-AU" sz="2400" spc="-1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/>
                        </a:rPr>
                        <m:t>max</m:t>
                      </m:r>
                      <m:d>
                        <m:dPr>
                          <m:begChr m:val="{"/>
                          <m:endChr m:val="}"/>
                          <m:ctrlPr>
                            <a:rPr lang="en-AU" sz="2400" i="1" spc="-1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AU" sz="2400" i="1" spc="-1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</a:rPr>
                              </m:ctrlPr>
                            </m:sSubPr>
                            <m:e>
                              <m:r>
                                <a:rPr lang="en-AU" sz="2400" i="1" spc="-1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AU" sz="2400" i="1" spc="-1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</a:rPr>
                                <m:t>𝑗</m:t>
                              </m:r>
                            </m:sub>
                          </m:sSub>
                          <m:r>
                            <a:rPr lang="en-AU" sz="2400" i="1" spc="-1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AU" sz="2400" i="1" spc="-1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</a:rPr>
                              </m:ctrlPr>
                            </m:sSubPr>
                            <m:e>
                              <m:r>
                                <a:rPr lang="en-AU" sz="2400" i="1" spc="-1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AU" sz="2400" i="1" spc="-1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</a:rPr>
                                <m:t>𝑖</m:t>
                              </m:r>
                            </m:sub>
                          </m:sSub>
                          <m:r>
                            <a:rPr lang="en-AU" sz="2400" i="1" spc="-1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/>
                            </a:rPr>
                            <m:t>,0</m:t>
                          </m:r>
                        </m:e>
                      </m:d>
                      <m:r>
                        <a:rPr lang="en-AU" sz="2400" i="1" spc="-1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/>
                        </a:rPr>
                        <m:t>−</m:t>
                      </m:r>
                      <m:r>
                        <a:rPr lang="en-AU" sz="2400" b="0" i="1" spc="-1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/>
                        </a:rPr>
                        <m:t>0.25</m:t>
                      </m:r>
                      <m:r>
                        <a:rPr lang="en-AU" sz="2400" i="1" spc="-1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/>
                        </a:rPr>
                        <m:t> </m:t>
                      </m:r>
                      <m:r>
                        <m:rPr>
                          <m:nor/>
                        </m:rPr>
                        <a:rPr lang="en-AU" sz="2400" spc="-1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/>
                        </a:rPr>
                        <m:t>max</m:t>
                      </m:r>
                      <m:d>
                        <m:dPr>
                          <m:begChr m:val="{"/>
                          <m:endChr m:val="}"/>
                          <m:ctrlPr>
                            <a:rPr lang="en-AU" sz="2400" i="1" spc="-1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AU" sz="2400" i="1" spc="-1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</a:rPr>
                              </m:ctrlPr>
                            </m:sSubPr>
                            <m:e>
                              <m:r>
                                <a:rPr lang="en-AU" sz="2400" i="1" spc="-1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AU" sz="2400" i="1" spc="-1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</a:rPr>
                                <m:t>𝑖</m:t>
                              </m:r>
                            </m:sub>
                          </m:sSub>
                          <m:r>
                            <a:rPr lang="en-AU" sz="2400" i="1" spc="-1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AU" sz="2400" i="1" spc="-1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</a:rPr>
                              </m:ctrlPr>
                            </m:sSubPr>
                            <m:e>
                              <m:r>
                                <a:rPr lang="en-AU" sz="2400" i="1" spc="-1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AU" sz="2400" i="1" spc="-1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</a:rPr>
                                <m:t>𝑗</m:t>
                              </m:r>
                            </m:sub>
                          </m:sSub>
                          <m:r>
                            <a:rPr lang="en-AU" sz="2400" i="1" spc="-1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/>
                            </a:rPr>
                            <m:t>,0</m:t>
                          </m:r>
                        </m:e>
                      </m:d>
                    </m:oMath>
                  </m:oMathPara>
                </a14:m>
                <a:endParaRPr lang="en-AU" sz="2400" spc="-10" dirty="0">
                  <a:solidFill>
                    <a:schemeClr val="tx1"/>
                  </a:solidFill>
                  <a:cs typeface="Arial"/>
                </a:endParaRPr>
              </a:p>
              <a:p>
                <a:pPr marR="250416" lvl="1">
                  <a:lnSpc>
                    <a:spcPct val="110000"/>
                  </a:lnSpc>
                  <a:spcAft>
                    <a:spcPts val="1200"/>
                  </a:spcAft>
                </a:pPr>
                <a:endParaRPr lang="en-AU" sz="2400" spc="-10" dirty="0">
                  <a:solidFill>
                    <a:schemeClr val="tx1"/>
                  </a:solidFill>
                  <a:cs typeface="Arial"/>
                </a:endParaRPr>
              </a:p>
              <a:p>
                <a:pPr marR="250416" lvl="1">
                  <a:lnSpc>
                    <a:spcPct val="110000"/>
                  </a:lnSpc>
                  <a:spcAft>
                    <a:spcPts val="1200"/>
                  </a:spcAft>
                </a:pPr>
                <a:r>
                  <a:rPr lang="en-AU" sz="2400" spc="-10" dirty="0">
                    <a:solidFill>
                      <a:schemeClr val="tx1"/>
                    </a:solidFill>
                    <a:cs typeface="Arial"/>
                  </a:rPr>
                  <a:t>Rejects: </a:t>
                </a:r>
              </a:p>
              <a:p>
                <a:pPr marR="250416" lvl="1">
                  <a:lnSpc>
                    <a:spcPct val="110000"/>
                  </a:lnSpc>
                  <a:spcAft>
                    <a:spcPts val="1200"/>
                  </a:spcAft>
                </a:pPr>
                <a:r>
                  <a:rPr lang="en-AU" sz="2400" spc="-10" dirty="0">
                    <a:solidFill>
                      <a:schemeClr val="tx1"/>
                    </a:solidFill>
                    <a:cs typeface="Arial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sz="2400" i="1" spc="-1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en-AU" sz="2400" i="1" spc="-1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𝑥</m:t>
                        </m:r>
                      </m:e>
                      <m:sub>
                        <m:r>
                          <a:rPr lang="en-AU" sz="2400" i="1" spc="-1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𝑃</m:t>
                        </m:r>
                      </m:sub>
                    </m:sSub>
                    <m:r>
                      <a:rPr lang="en-AU" sz="2400" i="1" spc="-1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/>
                      </a:rPr>
                      <m:t>=</m:t>
                    </m:r>
                    <m:sSub>
                      <m:sSubPr>
                        <m:ctrlPr>
                          <a:rPr lang="en-AU" sz="2400" i="1" spc="-1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en-AU" sz="2400" i="1" spc="-1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𝑥</m:t>
                        </m:r>
                      </m:e>
                      <m:sub>
                        <m:r>
                          <a:rPr lang="en-AU" sz="2400" i="1" spc="-1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𝑅</m:t>
                        </m:r>
                      </m:sub>
                    </m:sSub>
                    <m:r>
                      <a:rPr lang="en-AU" sz="2400" i="1" spc="-1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/>
                      </a:rPr>
                      <m:t>=0</m:t>
                    </m:r>
                  </m:oMath>
                </a14:m>
                <a:endParaRPr lang="en-AU" sz="2400" spc="-10" dirty="0">
                  <a:solidFill>
                    <a:schemeClr val="tx1"/>
                  </a:solidFill>
                  <a:cs typeface="Arial"/>
                </a:endParaRPr>
              </a:p>
              <a:p>
                <a:pPr marR="250416" lvl="1">
                  <a:lnSpc>
                    <a:spcPct val="110000"/>
                  </a:lnSpc>
                  <a:spcAft>
                    <a:spcPts val="1200"/>
                  </a:spcAft>
                </a:pPr>
                <a:r>
                  <a:rPr lang="en-AU" sz="2400" spc="-10" dirty="0">
                    <a:solidFill>
                      <a:schemeClr val="tx1"/>
                    </a:solidFill>
                    <a:cs typeface="Arial"/>
                  </a:rPr>
                  <a:t>Accepts:</a:t>
                </a:r>
              </a:p>
              <a:p>
                <a:pPr marR="250416" lvl="1">
                  <a:lnSpc>
                    <a:spcPct val="110000"/>
                  </a:lnSpc>
                  <a:spcAft>
                    <a:spcPts val="1200"/>
                  </a:spcAft>
                </a:pPr>
                <a:r>
                  <a:rPr lang="en-AU" sz="2400" spc="-10" dirty="0">
                    <a:solidFill>
                      <a:schemeClr val="tx1"/>
                    </a:solidFill>
                    <a:cs typeface="Arial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sz="2400" i="1" spc="-1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en-AU" sz="2400" i="1" spc="-1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𝑥</m:t>
                        </m:r>
                      </m:e>
                      <m:sub>
                        <m:r>
                          <a:rPr lang="en-AU" sz="2400" i="1" spc="-1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𝑃</m:t>
                        </m:r>
                      </m:sub>
                    </m:sSub>
                    <m:r>
                      <a:rPr lang="en-AU" sz="2400" i="1" spc="-1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/>
                      </a:rPr>
                      <m:t>=10−</m:t>
                    </m:r>
                    <m:r>
                      <a:rPr lang="en-AU" sz="2400" i="1" spc="-1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/>
                      </a:rPr>
                      <m:t>𝑥</m:t>
                    </m:r>
                  </m:oMath>
                </a14:m>
                <a:endParaRPr lang="en-AU" sz="2400" i="1" spc="-10" dirty="0">
                  <a:solidFill>
                    <a:schemeClr val="tx1"/>
                  </a:solidFill>
                  <a:latin typeface="Cambria Math" panose="02040503050406030204" pitchFamily="18" charset="0"/>
                  <a:cs typeface="Arial"/>
                </a:endParaRPr>
              </a:p>
              <a:p>
                <a:pPr marR="250416" lvl="1">
                  <a:lnSpc>
                    <a:spcPct val="110000"/>
                  </a:lnSpc>
                  <a:spcAft>
                    <a:spcPts val="1200"/>
                  </a:spcAft>
                </a:pPr>
                <a:r>
                  <a:rPr lang="en-AU" sz="2400" spc="-10" dirty="0">
                    <a:solidFill>
                      <a:schemeClr val="tx1"/>
                    </a:solidFill>
                    <a:cs typeface="Arial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sz="2400" i="1" spc="-1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en-AU" sz="2400" i="1" spc="-1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𝑥</m:t>
                        </m:r>
                      </m:e>
                      <m:sub>
                        <m:r>
                          <a:rPr lang="en-AU" sz="2400" i="1" spc="-1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𝑅</m:t>
                        </m:r>
                      </m:sub>
                    </m:sSub>
                    <m:r>
                      <a:rPr lang="en-AU" sz="2400" i="1" spc="-1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/>
                      </a:rPr>
                      <m:t>=</m:t>
                    </m:r>
                    <m:r>
                      <a:rPr lang="en-AU" sz="2400" i="1" spc="-1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/>
                      </a:rPr>
                      <m:t>𝑥</m:t>
                    </m:r>
                    <m:r>
                      <m:rPr>
                        <m:nor/>
                      </m:rPr>
                      <a:rPr lang="en-AU" sz="2400" dirty="0">
                        <a:solidFill>
                          <a:schemeClr val="tx1"/>
                        </a:solidFill>
                      </a:rPr>
                      <m:t>.</m:t>
                    </m:r>
                  </m:oMath>
                </a14:m>
                <a:endParaRPr lang="en-AU" sz="2400" spc="-10" dirty="0">
                  <a:solidFill>
                    <a:schemeClr val="tx1"/>
                  </a:solidFill>
                  <a:cs typeface="Arial"/>
                </a:endParaRPr>
              </a:p>
            </p:txBody>
          </p:sp>
        </mc:Choice>
        <mc:Fallback xmlns="">
          <p:sp>
            <p:nvSpPr>
              <p:cNvPr id="6" name="Text Placeholder 5">
                <a:extLst>
                  <a:ext uri="{FF2B5EF4-FFF2-40B4-BE49-F238E27FC236}">
                    <a16:creationId xmlns:a16="http://schemas.microsoft.com/office/drawing/2014/main" id="{86D26077-8799-7D63-C891-A4135C3A96D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2"/>
              </p:nvPr>
            </p:nvSpPr>
            <p:spPr>
              <a:blipFill>
                <a:blip r:embed="rId4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094188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7B26C4-8B15-77E2-65AF-ACE133FA88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CE55120-FB16-8A52-D98A-50C05847B4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solidFill>
                  <a:schemeClr val="tx1"/>
                </a:solidFill>
              </a:rPr>
              <a:t>Example: the ultimatum game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Placeholder 5">
                <a:extLst>
                  <a:ext uri="{FF2B5EF4-FFF2-40B4-BE49-F238E27FC236}">
                    <a16:creationId xmlns:a16="http://schemas.microsoft.com/office/drawing/2014/main" id="{F318BB81-6EFF-00D2-9531-5B486770AF62}"/>
                  </a:ext>
                </a:extLst>
              </p:cNvPr>
              <p:cNvSpPr>
                <a:spLocks noGrp="1"/>
              </p:cNvSpPr>
              <p:nvPr>
                <p:ph type="body" idx="12"/>
              </p:nvPr>
            </p:nvSpPr>
            <p:spPr/>
            <p:txBody>
              <a:bodyPr/>
              <a:lstStyle/>
              <a:p>
                <a:pPr marR="250416" lvl="1">
                  <a:lnSpc>
                    <a:spcPct val="110000"/>
                  </a:lnSpc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400" i="1" spc="-1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</m:ctrlPr>
                        </m:sSubPr>
                        <m:e>
                          <m:r>
                            <a:rPr lang="en-AU" sz="2400" i="1" spc="-1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𝑈</m:t>
                          </m:r>
                        </m:e>
                        <m:sub>
                          <m:r>
                            <a:rPr lang="en-AU" sz="2400" i="1" spc="-1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AU" sz="2400" i="1" spc="-1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AU" sz="2400" i="1" spc="-1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/>
                                </a:rPr>
                              </m:ctrlPr>
                            </m:sSubPr>
                            <m:e>
                              <m:r>
                                <a:rPr lang="en-AU" sz="2400" i="1" spc="-1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AU" sz="2400" i="1" spc="-1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/>
                                </a:rPr>
                                <m:t>𝑖</m:t>
                              </m:r>
                            </m:sub>
                          </m:sSub>
                          <m:r>
                            <a:rPr lang="en-AU" sz="2400" i="1" spc="-1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,</m:t>
                          </m:r>
                          <m:sSub>
                            <m:sSubPr>
                              <m:ctrlPr>
                                <a:rPr lang="en-AU" sz="2400" i="1" spc="-1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/>
                                </a:rPr>
                              </m:ctrlPr>
                            </m:sSubPr>
                            <m:e>
                              <m:r>
                                <a:rPr lang="en-AU" sz="2400" i="1" spc="-1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AU" sz="2400" i="1" spc="-1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AU" sz="2400" i="1" spc="-1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/>
                        </a:rPr>
                        <m:t>=</m:t>
                      </m:r>
                      <m:sSub>
                        <m:sSubPr>
                          <m:ctrlPr>
                            <a:rPr lang="en-AU" sz="2400" i="1" spc="-1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</m:ctrlPr>
                        </m:sSubPr>
                        <m:e>
                          <m:r>
                            <a:rPr lang="en-AU" sz="2400" i="1" spc="-1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𝑥</m:t>
                          </m:r>
                        </m:e>
                        <m:sub>
                          <m:r>
                            <a:rPr lang="en-AU" sz="2400" i="1" spc="-1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𝑖</m:t>
                          </m:r>
                        </m:sub>
                      </m:sSub>
                      <m:r>
                        <a:rPr lang="en-AU" sz="2400" i="1" spc="-1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/>
                        </a:rPr>
                        <m:t>−</m:t>
                      </m:r>
                      <m:r>
                        <a:rPr lang="en-AU" sz="2400" b="0" i="1" spc="-1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/>
                        </a:rPr>
                        <m:t>0.5</m:t>
                      </m:r>
                      <m:r>
                        <a:rPr lang="en-AU" sz="2400" i="1" spc="-1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/>
                        </a:rPr>
                        <m:t> </m:t>
                      </m:r>
                      <m:r>
                        <m:rPr>
                          <m:nor/>
                        </m:rPr>
                        <a:rPr lang="en-AU" sz="2400" spc="-1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/>
                        </a:rPr>
                        <m:t>max</m:t>
                      </m:r>
                      <m:d>
                        <m:dPr>
                          <m:begChr m:val="{"/>
                          <m:endChr m:val="}"/>
                          <m:ctrlPr>
                            <a:rPr lang="en-AU" sz="2400" i="1" spc="-1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AU" sz="2400" i="1" spc="-1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</a:rPr>
                              </m:ctrlPr>
                            </m:sSubPr>
                            <m:e>
                              <m:r>
                                <a:rPr lang="en-AU" sz="2400" i="1" spc="-1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AU" sz="2400" i="1" spc="-1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</a:rPr>
                                <m:t>𝑗</m:t>
                              </m:r>
                            </m:sub>
                          </m:sSub>
                          <m:r>
                            <a:rPr lang="en-AU" sz="2400" i="1" spc="-1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AU" sz="2400" i="1" spc="-1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</a:rPr>
                              </m:ctrlPr>
                            </m:sSubPr>
                            <m:e>
                              <m:r>
                                <a:rPr lang="en-AU" sz="2400" i="1" spc="-1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AU" sz="2400" i="1" spc="-1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</a:rPr>
                                <m:t>𝑖</m:t>
                              </m:r>
                            </m:sub>
                          </m:sSub>
                          <m:r>
                            <a:rPr lang="en-AU" sz="2400" i="1" spc="-1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/>
                            </a:rPr>
                            <m:t>,0</m:t>
                          </m:r>
                        </m:e>
                      </m:d>
                      <m:r>
                        <a:rPr lang="en-AU" sz="2400" i="1" spc="-1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/>
                        </a:rPr>
                        <m:t>−</m:t>
                      </m:r>
                      <m:r>
                        <a:rPr lang="en-AU" sz="2400" b="0" i="1" spc="-1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/>
                        </a:rPr>
                        <m:t>0.25</m:t>
                      </m:r>
                      <m:r>
                        <a:rPr lang="en-AU" sz="2400" i="1" spc="-1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/>
                        </a:rPr>
                        <m:t> </m:t>
                      </m:r>
                      <m:r>
                        <m:rPr>
                          <m:nor/>
                        </m:rPr>
                        <a:rPr lang="en-AU" sz="2400" spc="-1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/>
                        </a:rPr>
                        <m:t>max</m:t>
                      </m:r>
                      <m:d>
                        <m:dPr>
                          <m:begChr m:val="{"/>
                          <m:endChr m:val="}"/>
                          <m:ctrlPr>
                            <a:rPr lang="en-AU" sz="2400" i="1" spc="-1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AU" sz="2400" i="1" spc="-1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</a:rPr>
                              </m:ctrlPr>
                            </m:sSubPr>
                            <m:e>
                              <m:r>
                                <a:rPr lang="en-AU" sz="2400" i="1" spc="-1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AU" sz="2400" i="1" spc="-1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</a:rPr>
                                <m:t>𝑖</m:t>
                              </m:r>
                            </m:sub>
                          </m:sSub>
                          <m:r>
                            <a:rPr lang="en-AU" sz="2400" i="1" spc="-1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AU" sz="2400" i="1" spc="-1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</a:rPr>
                              </m:ctrlPr>
                            </m:sSubPr>
                            <m:e>
                              <m:r>
                                <a:rPr lang="en-AU" sz="2400" i="1" spc="-1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AU" sz="2400" i="1" spc="-1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</a:rPr>
                                <m:t>𝑗</m:t>
                              </m:r>
                            </m:sub>
                          </m:sSub>
                          <m:r>
                            <a:rPr lang="en-AU" sz="2400" i="1" spc="-1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/>
                            </a:rPr>
                            <m:t>,0</m:t>
                          </m:r>
                        </m:e>
                      </m:d>
                    </m:oMath>
                  </m:oMathPara>
                </a14:m>
                <a:endParaRPr lang="en-AU" sz="2400" spc="-10" dirty="0">
                  <a:solidFill>
                    <a:schemeClr val="tx1"/>
                  </a:solidFill>
                  <a:cs typeface="Arial"/>
                </a:endParaRPr>
              </a:p>
              <a:p>
                <a:pPr marR="250416" lvl="1">
                  <a:lnSpc>
                    <a:spcPct val="110000"/>
                  </a:lnSpc>
                  <a:spcAft>
                    <a:spcPts val="1200"/>
                  </a:spcAft>
                </a:pPr>
                <a:endParaRPr lang="en-AU" sz="2400" spc="-10" dirty="0">
                  <a:solidFill>
                    <a:schemeClr val="tx1"/>
                  </a:solidFill>
                  <a:cs typeface="Arial"/>
                </a:endParaRPr>
              </a:p>
              <a:p>
                <a:pPr marR="250416" lvl="1">
                  <a:lnSpc>
                    <a:spcPct val="110000"/>
                  </a:lnSpc>
                  <a:spcAft>
                    <a:spcPts val="1200"/>
                  </a:spcAft>
                </a:pPr>
                <a:r>
                  <a:rPr lang="en-AU" sz="2400" b="0" spc="-10" dirty="0">
                    <a:solidFill>
                      <a:schemeClr val="tx1"/>
                    </a:solidFill>
                    <a:cs typeface="Arial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sz="2400" b="0" i="1" spc="-1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en-AU" sz="2400" b="0" i="1" spc="-1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𝑈</m:t>
                        </m:r>
                      </m:e>
                      <m:sub>
                        <m:r>
                          <a:rPr lang="en-AU" sz="2400" b="0" i="1" spc="-1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𝑅</m:t>
                        </m:r>
                      </m:sub>
                    </m:sSub>
                    <m:d>
                      <m:dPr>
                        <m:ctrlPr>
                          <a:rPr lang="en-AU" sz="2400" b="0" i="1" spc="-1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AU" sz="2400" b="0" i="0" spc="-1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accept</m:t>
                        </m:r>
                      </m:e>
                    </m:d>
                    <m:r>
                      <a:rPr lang="en-AU" sz="2400" i="1" spc="-1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/>
                      </a:rPr>
                      <m:t>&gt;</m:t>
                    </m:r>
                    <m:sSub>
                      <m:sSubPr>
                        <m:ctrlPr>
                          <a:rPr lang="en-AU" sz="2400" i="1" spc="-1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en-AU" sz="2400" b="0" i="1" spc="-1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𝑈</m:t>
                        </m:r>
                      </m:e>
                      <m:sub>
                        <m:r>
                          <a:rPr lang="en-AU" sz="2400" b="0" i="1" spc="-1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𝑅</m:t>
                        </m:r>
                      </m:sub>
                    </m:sSub>
                    <m:d>
                      <m:dPr>
                        <m:ctrlPr>
                          <a:rPr lang="en-AU" sz="2400" i="1" spc="-1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AU" sz="2400" b="0" i="0" spc="-1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reject</m:t>
                        </m:r>
                      </m:e>
                    </m:d>
                  </m:oMath>
                </a14:m>
                <a:endParaRPr lang="en-AU" sz="2400" spc="-10" dirty="0">
                  <a:solidFill>
                    <a:schemeClr val="tx1"/>
                  </a:solidFill>
                  <a:cs typeface="Arial"/>
                </a:endParaRPr>
              </a:p>
            </p:txBody>
          </p:sp>
        </mc:Choice>
        <mc:Fallback xmlns="">
          <p:sp>
            <p:nvSpPr>
              <p:cNvPr id="6" name="Text Placeholder 5">
                <a:extLst>
                  <a:ext uri="{FF2B5EF4-FFF2-40B4-BE49-F238E27FC236}">
                    <a16:creationId xmlns:a16="http://schemas.microsoft.com/office/drawing/2014/main" id="{F318BB81-6EFF-00D2-9531-5B486770AF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2"/>
              </p:nvPr>
            </p:nvSpPr>
            <p:spPr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304676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564FCC-442C-6F8E-8FB0-A1A361897E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5E8062A-7ABB-EF3F-E730-49C5D7391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solidFill>
                  <a:schemeClr val="tx1"/>
                </a:solidFill>
              </a:rPr>
              <a:t>Example: the ultimatum game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Placeholder 5">
                <a:extLst>
                  <a:ext uri="{FF2B5EF4-FFF2-40B4-BE49-F238E27FC236}">
                    <a16:creationId xmlns:a16="http://schemas.microsoft.com/office/drawing/2014/main" id="{BC6E9243-4A3E-F759-8294-3C631D516B68}"/>
                  </a:ext>
                </a:extLst>
              </p:cNvPr>
              <p:cNvSpPr>
                <a:spLocks noGrp="1"/>
              </p:cNvSpPr>
              <p:nvPr>
                <p:ph type="body" idx="12"/>
              </p:nvPr>
            </p:nvSpPr>
            <p:spPr/>
            <p:txBody>
              <a:bodyPr/>
              <a:lstStyle/>
              <a:p>
                <a:pPr marR="250416" lvl="1">
                  <a:lnSpc>
                    <a:spcPct val="110000"/>
                  </a:lnSpc>
                  <a:spcAft>
                    <a:spcPts val="1200"/>
                  </a:spcAft>
                </a:pPr>
                <a:r>
                  <a:rPr lang="en-AU" sz="2400" spc="-10" dirty="0">
                    <a:solidFill>
                      <a:schemeClr val="tx1"/>
                    </a:solidFill>
                    <a:cs typeface="Arial"/>
                  </a:rPr>
                  <a:t>If the offer is $5 or greater:</a:t>
                </a:r>
              </a:p>
              <a:p>
                <a:pPr marR="250416" lvl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AU" sz="2400" b="0" spc="-10" dirty="0">
                    <a:solidFill>
                      <a:schemeClr val="tx1"/>
                    </a:solidFill>
                    <a:cs typeface="Arial"/>
                  </a:rPr>
                  <a:t>  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sz="2400" b="0" i="1" spc="-1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en-AU" sz="2400" b="0" i="1" spc="-1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𝑈</m:t>
                        </m:r>
                      </m:e>
                      <m:sub>
                        <m:r>
                          <a:rPr lang="en-AU" sz="2400" b="0" i="1" spc="-1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𝑅</m:t>
                        </m:r>
                      </m:sub>
                    </m:sSub>
                    <m:d>
                      <m:dPr>
                        <m:ctrlPr>
                          <a:rPr lang="en-AU" sz="2400" b="0" i="1" spc="-1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AU" sz="2400" b="0" i="0" spc="-1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accept</m:t>
                        </m:r>
                      </m:e>
                    </m:d>
                    <m:r>
                      <a:rPr lang="en-AU" sz="2400" i="1" spc="-1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/>
                      </a:rPr>
                      <m:t>&gt;</m:t>
                    </m:r>
                    <m:sSub>
                      <m:sSubPr>
                        <m:ctrlPr>
                          <a:rPr lang="en-AU" sz="2400" i="1" spc="-1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en-AU" sz="2400" b="0" i="1" spc="-1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𝑈</m:t>
                        </m:r>
                      </m:e>
                      <m:sub>
                        <m:r>
                          <a:rPr lang="en-AU" sz="2400" b="0" i="1" spc="-1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𝑅</m:t>
                        </m:r>
                      </m:sub>
                    </m:sSub>
                    <m:d>
                      <m:dPr>
                        <m:ctrlPr>
                          <a:rPr lang="en-AU" sz="2400" i="1" spc="-1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AU" sz="2400" b="0" i="0" spc="-1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reject</m:t>
                        </m:r>
                      </m:e>
                    </m:d>
                  </m:oMath>
                </a14:m>
                <a:endParaRPr lang="en-AU" sz="2400" spc="-10" dirty="0">
                  <a:solidFill>
                    <a:schemeClr val="tx1"/>
                  </a:solidFill>
                  <a:cs typeface="Arial"/>
                </a:endParaRPr>
              </a:p>
              <a:p>
                <a:pPr marR="250416" lvl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AU" sz="2400" spc="-10" dirty="0">
                    <a:solidFill>
                      <a:schemeClr val="tx1"/>
                    </a:solidFill>
                    <a:ea typeface="Cambria Math" panose="02040503050406030204" pitchFamily="18" charset="0"/>
                    <a:cs typeface="Arial"/>
                  </a:rPr>
                  <a:t>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sz="2400" i="1" spc="-1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en-AU" sz="2400" i="1" spc="-1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/>
                          </a:rPr>
                          <m:t>𝑥</m:t>
                        </m:r>
                      </m:e>
                      <m:sub>
                        <m:r>
                          <a:rPr lang="en-AU" sz="2400" b="0" i="1" spc="-1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/>
                          </a:rPr>
                          <m:t>𝑅</m:t>
                        </m:r>
                      </m:sub>
                    </m:sSub>
                    <m:r>
                      <a:rPr lang="en-AU" sz="2400" b="0" i="1" spc="-1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/>
                      </a:rPr>
                      <m:t>−</m:t>
                    </m:r>
                    <m:r>
                      <a:rPr lang="en-AU" sz="2400" i="1" spc="-1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/>
                      </a:rPr>
                      <m:t>𝛽</m:t>
                    </m:r>
                    <m:d>
                      <m:dPr>
                        <m:ctrlPr>
                          <a:rPr lang="en-AU" sz="2400" i="1" spc="-1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AU" sz="2400" i="1" spc="-1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/>
                              </a:rPr>
                            </m:ctrlPr>
                          </m:sSubPr>
                          <m:e>
                            <m:r>
                              <a:rPr lang="en-AU" sz="2400" i="1" spc="-1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/>
                              </a:rPr>
                              <m:t>𝑥</m:t>
                            </m:r>
                          </m:e>
                          <m:sub>
                            <m:r>
                              <a:rPr lang="en-AU" sz="2400" i="1" spc="-1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/>
                              </a:rPr>
                              <m:t>𝑅</m:t>
                            </m:r>
                          </m:sub>
                        </m:sSub>
                        <m:r>
                          <a:rPr lang="en-AU" sz="2400" i="1" spc="-1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/>
                          </a:rPr>
                          <m:t>−</m:t>
                        </m:r>
                        <m:sSub>
                          <m:sSubPr>
                            <m:ctrlPr>
                              <a:rPr lang="en-AU" sz="2400" i="1" spc="-1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/>
                              </a:rPr>
                            </m:ctrlPr>
                          </m:sSubPr>
                          <m:e>
                            <m:r>
                              <a:rPr lang="en-AU" sz="2400" i="1" spc="-1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/>
                              </a:rPr>
                              <m:t>𝑥</m:t>
                            </m:r>
                          </m:e>
                          <m:sub>
                            <m:r>
                              <a:rPr lang="en-AU" sz="2400" i="1" spc="-1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/>
                              </a:rPr>
                              <m:t>𝑃</m:t>
                            </m:r>
                          </m:sub>
                        </m:sSub>
                      </m:e>
                    </m:d>
                    <m:r>
                      <a:rPr lang="en-AU" sz="2400" i="1" spc="-1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/>
                      </a:rPr>
                      <m:t>&gt;</m:t>
                    </m:r>
                    <m:r>
                      <a:rPr lang="en-AU" sz="2400" i="1" spc="-1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/>
                      </a:rPr>
                      <m:t>0</m:t>
                    </m:r>
                  </m:oMath>
                </a14:m>
                <a:endParaRPr lang="en-AU" sz="2400" spc="-10" dirty="0">
                  <a:solidFill>
                    <a:schemeClr val="tx1"/>
                  </a:solidFill>
                  <a:cs typeface="Arial"/>
                </a:endParaRPr>
              </a:p>
              <a:p>
                <a:pPr marR="250416" lvl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AU" sz="2400" b="0" spc="-10" dirty="0">
                    <a:solidFill>
                      <a:schemeClr val="tx1"/>
                    </a:solidFill>
                    <a:cs typeface="Arial"/>
                  </a:rPr>
                  <a:t>      </a:t>
                </a:r>
                <a14:m>
                  <m:oMath xmlns:m="http://schemas.openxmlformats.org/officeDocument/2006/math">
                    <m:r>
                      <a:rPr lang="en-AU" sz="2400" b="0" i="1" spc="-1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/>
                      </a:rPr>
                      <m:t>𝑥</m:t>
                    </m:r>
                    <m:r>
                      <a:rPr lang="en-AU" sz="2400" i="1" spc="-1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/>
                      </a:rPr>
                      <m:t>−</m:t>
                    </m:r>
                    <m:r>
                      <a:rPr lang="en-AU" sz="2400" b="0" i="1" spc="-1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/>
                      </a:rPr>
                      <m:t>0.25</m:t>
                    </m:r>
                    <m:d>
                      <m:dPr>
                        <m:ctrlPr>
                          <a:rPr lang="en-AU" sz="2400" i="1" spc="-1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/>
                          </a:rPr>
                        </m:ctrlPr>
                      </m:dPr>
                      <m:e>
                        <m:r>
                          <a:rPr lang="en-AU" sz="2400" i="1" spc="-1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/>
                          </a:rPr>
                          <m:t>𝑥</m:t>
                        </m:r>
                        <m:r>
                          <a:rPr lang="en-AU" sz="2400" i="1" spc="-1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/>
                          </a:rPr>
                          <m:t>−</m:t>
                        </m:r>
                        <m:d>
                          <m:dPr>
                            <m:ctrlPr>
                              <a:rPr lang="en-AU" sz="2400" i="1" spc="-1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/>
                              </a:rPr>
                            </m:ctrlPr>
                          </m:dPr>
                          <m:e>
                            <m:r>
                              <a:rPr lang="en-AU" sz="2400" i="1" spc="-1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/>
                              </a:rPr>
                              <m:t>10−</m:t>
                            </m:r>
                            <m:r>
                              <a:rPr lang="en-AU" sz="2400" i="1" spc="-1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lang="en-AU" sz="2400" i="1" spc="-1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/>
                      </a:rPr>
                      <m:t>&gt;</m:t>
                    </m:r>
                    <m:r>
                      <a:rPr lang="en-AU" sz="2400" i="1" spc="-1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/>
                      </a:rPr>
                      <m:t>0</m:t>
                    </m:r>
                  </m:oMath>
                </a14:m>
                <a:endParaRPr lang="en-AU" sz="2400" spc="-10" dirty="0">
                  <a:solidFill>
                    <a:schemeClr val="tx1"/>
                  </a:solidFill>
                  <a:cs typeface="Arial"/>
                </a:endParaRPr>
              </a:p>
              <a:p>
                <a:pPr marR="250416" lvl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AU" sz="2400" spc="-10" dirty="0">
                    <a:solidFill>
                      <a:srgbClr val="000000"/>
                    </a:solidFill>
                    <a:cs typeface="Arial"/>
                  </a:rPr>
                  <a:t>              </a:t>
                </a:r>
                <a14:m>
                  <m:oMath xmlns:m="http://schemas.openxmlformats.org/officeDocument/2006/math">
                    <m:r>
                      <a:rPr lang="en-AU" sz="2400" i="1" spc="-1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Arial"/>
                      </a:rPr>
                      <m:t>𝑥</m:t>
                    </m:r>
                    <m:r>
                      <a:rPr lang="en-AU" sz="2400" i="1" spc="-1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/>
                      </a:rPr>
                      <m:t>−</m:t>
                    </m:r>
                    <m:r>
                      <a:rPr lang="en-AU" sz="2400" b="0" i="1" spc="-1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/>
                      </a:rPr>
                      <m:t>0.25</m:t>
                    </m:r>
                    <m:d>
                      <m:dPr>
                        <m:ctrlPr>
                          <a:rPr lang="en-AU" sz="2400" b="0" i="1" spc="-1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/>
                          </a:rPr>
                        </m:ctrlPr>
                      </m:dPr>
                      <m:e>
                        <m:r>
                          <a:rPr lang="en-AU" sz="2400" i="1" spc="-1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/>
                          </a:rPr>
                          <m:t>2</m:t>
                        </m:r>
                        <m:r>
                          <a:rPr lang="en-AU" sz="2400" i="1" spc="-1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/>
                          </a:rPr>
                          <m:t>𝑥</m:t>
                        </m:r>
                        <m:r>
                          <a:rPr lang="en-AU" sz="2400" i="1" spc="-1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/>
                          </a:rPr>
                          <m:t>−10</m:t>
                        </m:r>
                      </m:e>
                    </m:d>
                    <m:r>
                      <a:rPr lang="en-AU" sz="2400" i="1" spc="-1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Arial"/>
                      </a:rPr>
                      <m:t>&gt;0</m:t>
                    </m:r>
                  </m:oMath>
                </a14:m>
                <a:endParaRPr lang="en-AU" sz="2800" spc="-10" dirty="0">
                  <a:cs typeface="Arial"/>
                </a:endParaRPr>
              </a:p>
            </p:txBody>
          </p:sp>
        </mc:Choice>
        <mc:Fallback xmlns="">
          <p:sp>
            <p:nvSpPr>
              <p:cNvPr id="6" name="Text Placeholder 5">
                <a:extLst>
                  <a:ext uri="{FF2B5EF4-FFF2-40B4-BE49-F238E27FC236}">
                    <a16:creationId xmlns:a16="http://schemas.microsoft.com/office/drawing/2014/main" id="{BC6E9243-4A3E-F759-8294-3C631D516B6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2"/>
              </p:nvPr>
            </p:nvSpPr>
            <p:spPr>
              <a:blipFill>
                <a:blip r:embed="rId4"/>
                <a:stretch>
                  <a:fillRect t="-932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5331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A77B39-F469-400F-BC3A-9FF9E6887C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DEE3668-1E6E-4C4E-5C03-9E4311EC26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solidFill>
                  <a:schemeClr val="tx1"/>
                </a:solidFill>
              </a:rPr>
              <a:t>Example: the ultimatum game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Placeholder 5">
                <a:extLst>
                  <a:ext uri="{FF2B5EF4-FFF2-40B4-BE49-F238E27FC236}">
                    <a16:creationId xmlns:a16="http://schemas.microsoft.com/office/drawing/2014/main" id="{529F0630-92DA-375F-C380-8035B25985C8}"/>
                  </a:ext>
                </a:extLst>
              </p:cNvPr>
              <p:cNvSpPr>
                <a:spLocks noGrp="1"/>
              </p:cNvSpPr>
              <p:nvPr>
                <p:ph type="body" idx="12"/>
              </p:nvPr>
            </p:nvSpPr>
            <p:spPr/>
            <p:txBody>
              <a:bodyPr/>
              <a:lstStyle/>
              <a:p>
                <a:pPr marR="250416" lvl="1">
                  <a:lnSpc>
                    <a:spcPct val="110000"/>
                  </a:lnSpc>
                  <a:spcAft>
                    <a:spcPts val="1200"/>
                  </a:spcAft>
                </a:pPr>
                <a:r>
                  <a:rPr lang="en-AU" sz="2400" spc="-10" dirty="0">
                    <a:solidFill>
                      <a:schemeClr val="tx1"/>
                    </a:solidFill>
                    <a:cs typeface="Arial"/>
                  </a:rPr>
                  <a:t>If the offer is less than $5:</a:t>
                </a:r>
              </a:p>
              <a:p>
                <a:pPr marR="250416" lvl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AU" sz="2400" b="0" spc="-10" dirty="0">
                    <a:solidFill>
                      <a:schemeClr val="tx1"/>
                    </a:solidFill>
                    <a:cs typeface="Arial"/>
                  </a:rPr>
                  <a:t>  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sz="2400" b="0" i="1" spc="-1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en-AU" sz="2400" b="0" i="1" spc="-1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𝑈</m:t>
                        </m:r>
                      </m:e>
                      <m:sub>
                        <m:r>
                          <a:rPr lang="en-AU" sz="2400" b="0" i="1" spc="-1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𝑅</m:t>
                        </m:r>
                      </m:sub>
                    </m:sSub>
                    <m:d>
                      <m:dPr>
                        <m:ctrlPr>
                          <a:rPr lang="en-AU" sz="2400" b="0" i="1" spc="-1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AU" sz="2400" b="0" i="0" spc="-1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accept</m:t>
                        </m:r>
                      </m:e>
                    </m:d>
                    <m:r>
                      <a:rPr lang="en-AU" sz="2400" i="1" spc="-1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/>
                      </a:rPr>
                      <m:t>&gt;</m:t>
                    </m:r>
                    <m:sSub>
                      <m:sSubPr>
                        <m:ctrlPr>
                          <a:rPr lang="en-AU" sz="2400" i="1" spc="-1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en-AU" sz="2400" b="0" i="1" spc="-1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𝑈</m:t>
                        </m:r>
                      </m:e>
                      <m:sub>
                        <m:r>
                          <a:rPr lang="en-AU" sz="2400" b="0" i="1" spc="-1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𝑅</m:t>
                        </m:r>
                      </m:sub>
                    </m:sSub>
                    <m:d>
                      <m:dPr>
                        <m:ctrlPr>
                          <a:rPr lang="en-AU" sz="2400" i="1" spc="-1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AU" sz="2400" b="0" i="0" spc="-1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reject</m:t>
                        </m:r>
                      </m:e>
                    </m:d>
                  </m:oMath>
                </a14:m>
                <a:endParaRPr lang="en-AU" sz="2400" spc="-10" dirty="0">
                  <a:solidFill>
                    <a:schemeClr val="tx1"/>
                  </a:solidFill>
                  <a:cs typeface="Arial"/>
                </a:endParaRPr>
              </a:p>
              <a:p>
                <a:pPr marR="250416" lvl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AU" sz="2400" spc="-10" dirty="0">
                    <a:solidFill>
                      <a:schemeClr val="tx1"/>
                    </a:solidFill>
                    <a:ea typeface="Cambria Math" panose="02040503050406030204" pitchFamily="18" charset="0"/>
                    <a:cs typeface="Arial"/>
                  </a:rPr>
                  <a:t>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sz="2400" i="1" spc="-1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en-AU" sz="2400" i="1" spc="-1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/>
                          </a:rPr>
                          <m:t>𝑥</m:t>
                        </m:r>
                      </m:e>
                      <m:sub>
                        <m:r>
                          <a:rPr lang="en-AU" sz="2400" i="1" spc="-1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/>
                          </a:rPr>
                          <m:t>𝑅</m:t>
                        </m:r>
                      </m:sub>
                    </m:sSub>
                    <m:r>
                      <a:rPr lang="en-AU" sz="2400" i="1" spc="-1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/>
                      </a:rPr>
                      <m:t>−</m:t>
                    </m:r>
                    <m:r>
                      <a:rPr lang="en-AU" sz="2400" i="1" spc="-1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/>
                      </a:rPr>
                      <m:t>𝛼</m:t>
                    </m:r>
                    <m:d>
                      <m:dPr>
                        <m:ctrlPr>
                          <a:rPr lang="en-AU" sz="2400" i="1" spc="-1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AU" sz="2400" i="1" spc="-1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/>
                              </a:rPr>
                            </m:ctrlPr>
                          </m:sSubPr>
                          <m:e>
                            <m:r>
                              <a:rPr lang="en-AU" sz="2400" i="1" spc="-1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/>
                              </a:rPr>
                              <m:t>𝑥</m:t>
                            </m:r>
                          </m:e>
                          <m:sub>
                            <m:r>
                              <a:rPr lang="en-AU" sz="2400" i="1" spc="-1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/>
                              </a:rPr>
                              <m:t>𝑃</m:t>
                            </m:r>
                          </m:sub>
                        </m:sSub>
                        <m:r>
                          <a:rPr lang="en-AU" sz="2400" i="1" spc="-1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/>
                          </a:rPr>
                          <m:t>−</m:t>
                        </m:r>
                        <m:sSub>
                          <m:sSubPr>
                            <m:ctrlPr>
                              <a:rPr lang="en-AU" sz="2400" i="1" spc="-1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/>
                              </a:rPr>
                            </m:ctrlPr>
                          </m:sSubPr>
                          <m:e>
                            <m:r>
                              <a:rPr lang="en-AU" sz="2400" i="1" spc="-1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/>
                              </a:rPr>
                              <m:t>𝑥</m:t>
                            </m:r>
                          </m:e>
                          <m:sub>
                            <m:r>
                              <a:rPr lang="en-AU" sz="2400" i="1" spc="-1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/>
                              </a:rPr>
                              <m:t>𝑅</m:t>
                            </m:r>
                          </m:sub>
                        </m:sSub>
                      </m:e>
                    </m:d>
                    <m:r>
                      <a:rPr lang="en-AU" sz="2400" i="1" spc="-1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/>
                      </a:rPr>
                      <m:t>&gt;0</m:t>
                    </m:r>
                  </m:oMath>
                </a14:m>
                <a:endParaRPr lang="en-AU" sz="2400" i="1" spc="-10" dirty="0">
                  <a:solidFill>
                    <a:schemeClr val="tx1"/>
                  </a:solidFill>
                  <a:latin typeface="Cambria Math" panose="02040503050406030204" pitchFamily="18" charset="0"/>
                  <a:cs typeface="Arial"/>
                </a:endParaRPr>
              </a:p>
              <a:p>
                <a:pPr marR="250416" lvl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AU" sz="2400" spc="-10" dirty="0">
                    <a:solidFill>
                      <a:schemeClr val="tx1"/>
                    </a:solidFill>
                    <a:cs typeface="Arial"/>
                  </a:rPr>
                  <a:t>            </a:t>
                </a:r>
                <a14:m>
                  <m:oMath xmlns:m="http://schemas.openxmlformats.org/officeDocument/2006/math">
                    <m:r>
                      <a:rPr lang="en-AU" sz="2400" i="1" spc="-1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/>
                      </a:rPr>
                      <m:t>𝑥</m:t>
                    </m:r>
                    <m:r>
                      <a:rPr lang="en-AU" sz="2400" i="1" spc="-1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/>
                      </a:rPr>
                      <m:t>−0.5</m:t>
                    </m:r>
                    <m:d>
                      <m:dPr>
                        <m:ctrlPr>
                          <a:rPr lang="en-AU" sz="2400" i="1" spc="-1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/>
                          </a:rPr>
                        </m:ctrlPr>
                      </m:dPr>
                      <m:e>
                        <m:r>
                          <a:rPr lang="en-AU" sz="2400" i="1" spc="-1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/>
                          </a:rPr>
                          <m:t>10−</m:t>
                        </m:r>
                        <m:r>
                          <a:rPr lang="en-AU" sz="2400" i="1" spc="-1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/>
                          </a:rPr>
                          <m:t>𝑥</m:t>
                        </m:r>
                        <m:r>
                          <a:rPr lang="en-AU" sz="2400" i="1" spc="-1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/>
                          </a:rPr>
                          <m:t>−</m:t>
                        </m:r>
                        <m:r>
                          <a:rPr lang="en-AU" sz="2400" i="1" spc="-1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/>
                          </a:rPr>
                          <m:t>𝑥</m:t>
                        </m:r>
                      </m:e>
                    </m:d>
                    <m:r>
                      <a:rPr lang="en-AU" sz="2400" i="1" spc="-1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/>
                      </a:rPr>
                      <m:t>&gt;0</m:t>
                    </m:r>
                  </m:oMath>
                </a14:m>
                <a:endParaRPr lang="en-AU" sz="2400" spc="-10" dirty="0">
                  <a:solidFill>
                    <a:schemeClr val="tx1"/>
                  </a:solidFill>
                  <a:cs typeface="Arial"/>
                </a:endParaRPr>
              </a:p>
              <a:p>
                <a:pPr marR="250416" lvl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AU" sz="2400" spc="-10" dirty="0">
                    <a:solidFill>
                      <a:schemeClr val="tx1"/>
                    </a:solidFill>
                    <a:cs typeface="Arial"/>
                  </a:rPr>
                  <a:t>                                         </a:t>
                </a:r>
                <a14:m>
                  <m:oMath xmlns:m="http://schemas.openxmlformats.org/officeDocument/2006/math">
                    <m:r>
                      <a:rPr lang="en-AU" sz="2400" i="1" spc="-1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/>
                      </a:rPr>
                      <m:t>𝑥</m:t>
                    </m:r>
                    <m:r>
                      <a:rPr lang="en-AU" sz="2400" i="1" spc="-1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/>
                      </a:rPr>
                      <m:t>&gt;2.5</m:t>
                    </m:r>
                  </m:oMath>
                </a14:m>
                <a:endParaRPr lang="en-AU" sz="2400" spc="-10" dirty="0">
                  <a:solidFill>
                    <a:schemeClr val="tx1"/>
                  </a:solidFill>
                  <a:cs typeface="Arial"/>
                </a:endParaRPr>
              </a:p>
              <a:p>
                <a:pPr marR="250416" lvl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</a:pPr>
                <a:endParaRPr lang="en-AU" sz="2400" spc="-10" dirty="0">
                  <a:solidFill>
                    <a:schemeClr val="tx1"/>
                  </a:solidFill>
                  <a:cs typeface="Arial"/>
                </a:endParaRPr>
              </a:p>
              <a:p>
                <a:pPr marR="250416" lvl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</a:pPr>
                <a:endParaRPr lang="en-AU" sz="2800" spc="-10" dirty="0">
                  <a:cs typeface="Arial"/>
                </a:endParaRPr>
              </a:p>
            </p:txBody>
          </p:sp>
        </mc:Choice>
        <mc:Fallback xmlns="">
          <p:sp>
            <p:nvSpPr>
              <p:cNvPr id="6" name="Text Placeholder 5">
                <a:extLst>
                  <a:ext uri="{FF2B5EF4-FFF2-40B4-BE49-F238E27FC236}">
                    <a16:creationId xmlns:a16="http://schemas.microsoft.com/office/drawing/2014/main" id="{529F0630-92DA-375F-C380-8035B25985C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2"/>
              </p:nvPr>
            </p:nvSpPr>
            <p:spPr>
              <a:blipFill>
                <a:blip r:embed="rId4"/>
                <a:stretch>
                  <a:fillRect t="-932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477759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7D278E-93EA-7F6C-F5C0-D471E2E741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A3FAB5F-AA72-BBAC-F828-3F14A37A0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solidFill>
                  <a:schemeClr val="tx1"/>
                </a:solidFill>
              </a:rPr>
              <a:t>Distributional preferences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29F656C-1664-BAED-871D-E678146219D3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endParaRPr lang="en-AU" sz="2400" dirty="0"/>
          </a:p>
          <a:p>
            <a:endParaRPr lang="en-AU" sz="2400" dirty="0"/>
          </a:p>
        </p:txBody>
      </p:sp>
    </p:spTree>
    <p:extLst>
      <p:ext uri="{BB962C8B-B14F-4D97-AF65-F5344CB8AC3E}">
        <p14:creationId xmlns:p14="http://schemas.microsoft.com/office/powerpoint/2010/main" val="5290527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54E006-6369-CE0C-325B-F8FAA74AB8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78CBD44-4548-89E4-8144-3733B20950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solidFill>
                  <a:schemeClr val="tx1"/>
                </a:solidFill>
              </a:rPr>
              <a:t>Example: the ultimatum game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Placeholder 5">
                <a:extLst>
                  <a:ext uri="{FF2B5EF4-FFF2-40B4-BE49-F238E27FC236}">
                    <a16:creationId xmlns:a16="http://schemas.microsoft.com/office/drawing/2014/main" id="{B6DA65EC-83B5-42FF-4EBB-BFE24265A49F}"/>
                  </a:ext>
                </a:extLst>
              </p:cNvPr>
              <p:cNvSpPr>
                <a:spLocks noGrp="1"/>
              </p:cNvSpPr>
              <p:nvPr>
                <p:ph type="body" idx="12"/>
              </p:nvPr>
            </p:nvSpPr>
            <p:spPr/>
            <p:txBody>
              <a:bodyPr/>
              <a:lstStyle/>
              <a:p>
                <a:pPr marR="250416" lvl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400" i="1" spc="-1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</m:ctrlPr>
                        </m:sSubPr>
                        <m:e>
                          <m:r>
                            <a:rPr lang="en-AU" sz="2400" i="1" spc="-1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𝑈</m:t>
                          </m:r>
                        </m:e>
                        <m:sub>
                          <m:r>
                            <a:rPr lang="en-AU" sz="2400" i="1" spc="-1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𝑅</m:t>
                          </m:r>
                        </m:sub>
                      </m:sSub>
                      <m:d>
                        <m:dPr>
                          <m:ctrlPr>
                            <a:rPr lang="en-AU" sz="2400" i="1" spc="-1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AU" sz="2400" i="1" spc="-1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/>
                                </a:rPr>
                              </m:ctrlPr>
                            </m:sSubPr>
                            <m:e>
                              <m:r>
                                <a:rPr lang="en-AU" sz="2400" i="1" spc="-1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AU" sz="2400" i="1" spc="-1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/>
                                </a:rPr>
                                <m:t>𝑃</m:t>
                              </m:r>
                            </m:sub>
                          </m:sSub>
                          <m:r>
                            <a:rPr lang="en-AU" sz="2400" i="1" spc="-1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,</m:t>
                          </m:r>
                          <m:sSub>
                            <m:sSubPr>
                              <m:ctrlPr>
                                <a:rPr lang="en-AU" sz="2400" i="1" spc="-1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/>
                                </a:rPr>
                              </m:ctrlPr>
                            </m:sSubPr>
                            <m:e>
                              <m:r>
                                <a:rPr lang="en-AU" sz="2400" i="1" spc="-1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AU" sz="2400" i="1" spc="-1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/>
                                </a:rPr>
                                <m:t>𝑅</m:t>
                              </m:r>
                            </m:sub>
                          </m:sSub>
                        </m:e>
                      </m:d>
                      <m:r>
                        <a:rPr lang="en-AU" sz="2400" i="1" spc="-1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/>
                        </a:rPr>
                        <m:t>=</m:t>
                      </m:r>
                      <m:sSub>
                        <m:sSubPr>
                          <m:ctrlPr>
                            <a:rPr lang="en-AU" sz="2400" i="1" spc="-1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/>
                            </a:rPr>
                          </m:ctrlPr>
                        </m:sSubPr>
                        <m:e>
                          <m:r>
                            <a:rPr lang="en-AU" sz="2400" i="1" spc="-1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/>
                            </a:rPr>
                            <m:t>𝑥</m:t>
                          </m:r>
                        </m:e>
                        <m:sub>
                          <m:r>
                            <a:rPr lang="en-AU" sz="2400" i="1" spc="-1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/>
                            </a:rPr>
                            <m:t>𝑅</m:t>
                          </m:r>
                        </m:sub>
                      </m:sSub>
                      <m:r>
                        <a:rPr lang="en-AU" sz="2400" i="1" spc="-1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/>
                        </a:rPr>
                        <m:t>−</m:t>
                      </m:r>
                      <m:r>
                        <a:rPr lang="en-AU" sz="2400" i="1" spc="-1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/>
                        </a:rPr>
                        <m:t>𝛼</m:t>
                      </m:r>
                      <m:r>
                        <a:rPr lang="en-AU" sz="2400" i="1" spc="-1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/>
                        </a:rPr>
                        <m:t> </m:t>
                      </m:r>
                      <m:r>
                        <m:rPr>
                          <m:nor/>
                        </m:rPr>
                        <a:rPr lang="en-AU" sz="2400" spc="-1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/>
                        </a:rPr>
                        <m:t>max</m:t>
                      </m:r>
                      <m:d>
                        <m:dPr>
                          <m:begChr m:val="{"/>
                          <m:endChr m:val="}"/>
                          <m:ctrlPr>
                            <a:rPr lang="en-AU" sz="2400" i="1" spc="-1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AU" sz="2400" i="1" spc="-1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</a:rPr>
                              </m:ctrlPr>
                            </m:sSubPr>
                            <m:e>
                              <m:r>
                                <a:rPr lang="en-AU" sz="2400" i="1" spc="-1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AU" sz="2400" i="1" spc="-1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</a:rPr>
                                <m:t>𝑃</m:t>
                              </m:r>
                            </m:sub>
                          </m:sSub>
                          <m:r>
                            <a:rPr lang="en-AU" sz="2400" i="1" spc="-1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AU" sz="2400" i="1" spc="-1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</a:rPr>
                              </m:ctrlPr>
                            </m:sSubPr>
                            <m:e>
                              <m:r>
                                <a:rPr lang="en-AU" sz="2400" i="1" spc="-1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AU" sz="2400" i="1" spc="-1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</a:rPr>
                                <m:t>𝑅</m:t>
                              </m:r>
                            </m:sub>
                          </m:sSub>
                          <m:r>
                            <a:rPr lang="en-AU" sz="2400" i="1" spc="-1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/>
                            </a:rPr>
                            <m:t>,0</m:t>
                          </m:r>
                        </m:e>
                      </m:d>
                      <m:r>
                        <a:rPr lang="en-AU" sz="2400" i="1" spc="-1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/>
                        </a:rPr>
                        <m:t>−</m:t>
                      </m:r>
                      <m:r>
                        <a:rPr lang="en-AU" sz="2400" i="1" spc="-1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/>
                        </a:rPr>
                        <m:t>𝛽</m:t>
                      </m:r>
                      <m:r>
                        <a:rPr lang="en-AU" sz="2400" i="1" spc="-1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/>
                        </a:rPr>
                        <m:t> </m:t>
                      </m:r>
                      <m:r>
                        <m:rPr>
                          <m:nor/>
                        </m:rPr>
                        <a:rPr lang="en-AU" sz="2400" spc="-1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/>
                        </a:rPr>
                        <m:t>max</m:t>
                      </m:r>
                      <m:d>
                        <m:dPr>
                          <m:begChr m:val="{"/>
                          <m:endChr m:val="}"/>
                          <m:ctrlPr>
                            <a:rPr lang="en-AU" sz="2400" i="1" spc="-1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AU" sz="2400" i="1" spc="-1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</a:rPr>
                              </m:ctrlPr>
                            </m:sSubPr>
                            <m:e>
                              <m:r>
                                <a:rPr lang="en-AU" sz="2400" i="1" spc="-1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AU" sz="2400" i="1" spc="-1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</a:rPr>
                                <m:t>𝑃</m:t>
                              </m:r>
                            </m:sub>
                          </m:sSub>
                          <m:r>
                            <a:rPr lang="en-AU" sz="2400" i="1" spc="-1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AU" sz="2400" i="1" spc="-1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</a:rPr>
                              </m:ctrlPr>
                            </m:sSubPr>
                            <m:e>
                              <m:r>
                                <a:rPr lang="en-AU" sz="2400" i="1" spc="-1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AU" sz="2400" i="1" spc="-1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</a:rPr>
                                <m:t>𝑅</m:t>
                              </m:r>
                            </m:sub>
                          </m:sSub>
                          <m:r>
                            <a:rPr lang="en-AU" sz="2400" i="1" spc="-1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/>
                            </a:rPr>
                            <m:t>,0</m:t>
                          </m:r>
                        </m:e>
                      </m:d>
                    </m:oMath>
                  </m:oMathPara>
                </a14:m>
                <a:endParaRPr lang="en-AU" sz="2400" i="1" spc="-1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Arial"/>
                </a:endParaRPr>
              </a:p>
              <a:p>
                <a:pPr marR="250416" lvl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sz="2400" i="1" spc="-1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/>
                        </a:rPr>
                        <m:t>                </m:t>
                      </m:r>
                      <m:r>
                        <a:rPr lang="en-AU" sz="2400" b="0" i="1" spc="-1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/>
                        </a:rPr>
                        <m:t> </m:t>
                      </m:r>
                      <m:r>
                        <a:rPr lang="en-AU" sz="2400" i="1" spc="-1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/>
                        </a:rPr>
                        <m:t>     =</m:t>
                      </m:r>
                      <m:r>
                        <a:rPr lang="en-AU" sz="2400" i="1" spc="-1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/>
                        </a:rPr>
                        <m:t>𝑥</m:t>
                      </m:r>
                      <m:r>
                        <a:rPr lang="en-AU" sz="2400" i="1" spc="-1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/>
                        </a:rPr>
                        <m:t>−0.5 </m:t>
                      </m:r>
                      <m:r>
                        <m:rPr>
                          <m:nor/>
                        </m:rPr>
                        <a:rPr lang="en-AU" sz="2400" spc="-1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/>
                        </a:rPr>
                        <m:t>max</m:t>
                      </m:r>
                      <m:d>
                        <m:dPr>
                          <m:begChr m:val="{"/>
                          <m:endChr m:val="}"/>
                          <m:ctrlPr>
                            <a:rPr lang="en-AU" sz="2400" i="1" spc="-1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/>
                            </a:rPr>
                          </m:ctrlPr>
                        </m:dPr>
                        <m:e>
                          <m:r>
                            <a:rPr lang="en-AU" sz="2400" i="1" spc="-1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/>
                            </a:rPr>
                            <m:t>10−2</m:t>
                          </m:r>
                          <m:r>
                            <a:rPr lang="en-AU" sz="2400" i="1" spc="-1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/>
                            </a:rPr>
                            <m:t>𝑥</m:t>
                          </m:r>
                          <m:r>
                            <a:rPr lang="en-AU" sz="2400" i="1" spc="-1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/>
                            </a:rPr>
                            <m:t>,0</m:t>
                          </m:r>
                        </m:e>
                      </m:d>
                      <m:r>
                        <a:rPr lang="en-AU" sz="2400" i="1" spc="-1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/>
                        </a:rPr>
                        <m:t>−</m:t>
                      </m:r>
                      <m:r>
                        <a:rPr lang="en-AU" sz="2400" b="0" i="1" spc="-1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/>
                        </a:rPr>
                        <m:t>0.25</m:t>
                      </m:r>
                      <m:r>
                        <a:rPr lang="en-AU" sz="2400" i="1" spc="-1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/>
                        </a:rPr>
                        <m:t> </m:t>
                      </m:r>
                      <m:r>
                        <m:rPr>
                          <m:nor/>
                        </m:rPr>
                        <a:rPr lang="en-AU" sz="2400" spc="-1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/>
                        </a:rPr>
                        <m:t>max</m:t>
                      </m:r>
                      <m:d>
                        <m:dPr>
                          <m:begChr m:val="{"/>
                          <m:endChr m:val="}"/>
                          <m:ctrlPr>
                            <a:rPr lang="en-AU" sz="2400" i="1" spc="-1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/>
                            </a:rPr>
                          </m:ctrlPr>
                        </m:dPr>
                        <m:e>
                          <m:r>
                            <a:rPr lang="en-AU" sz="2400" i="1" spc="-1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/>
                            </a:rPr>
                            <m:t>2</m:t>
                          </m:r>
                          <m:r>
                            <a:rPr lang="en-AU" sz="2400" i="1" spc="-1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/>
                            </a:rPr>
                            <m:t>𝑥</m:t>
                          </m:r>
                          <m:r>
                            <a:rPr lang="en-AU" sz="2400" i="1" spc="-1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/>
                            </a:rPr>
                            <m:t>−10,0</m:t>
                          </m:r>
                        </m:e>
                      </m:d>
                    </m:oMath>
                  </m:oMathPara>
                </a14:m>
                <a:endParaRPr lang="en-AU" sz="3600" spc="-10" dirty="0">
                  <a:solidFill>
                    <a:schemeClr val="tx1"/>
                  </a:solidFill>
                  <a:cs typeface="Arial"/>
                </a:endParaRPr>
              </a:p>
              <a:p>
                <a:pPr marR="250416" lvl="1">
                  <a:lnSpc>
                    <a:spcPct val="110000"/>
                  </a:lnSpc>
                  <a:spcBef>
                    <a:spcPts val="0"/>
                  </a:spcBef>
                  <a:spcAft>
                    <a:spcPts val="1800"/>
                  </a:spcAft>
                </a:pPr>
                <a:endParaRPr lang="en-AU" sz="3600" spc="-10" dirty="0">
                  <a:solidFill>
                    <a:schemeClr val="tx1"/>
                  </a:solidFill>
                  <a:cs typeface="Arial"/>
                </a:endParaRPr>
              </a:p>
              <a:p>
                <a:pPr marR="250416" lvl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</a:pPr>
                <a:endParaRPr lang="en-AU" sz="2800" spc="-10" dirty="0">
                  <a:cs typeface="Arial"/>
                </a:endParaRPr>
              </a:p>
            </p:txBody>
          </p:sp>
        </mc:Choice>
        <mc:Fallback xmlns="">
          <p:sp>
            <p:nvSpPr>
              <p:cNvPr id="6" name="Text Placeholder 5">
                <a:extLst>
                  <a:ext uri="{FF2B5EF4-FFF2-40B4-BE49-F238E27FC236}">
                    <a16:creationId xmlns:a16="http://schemas.microsoft.com/office/drawing/2014/main" id="{B6DA65EC-83B5-42FF-4EBB-BFE24265A49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2"/>
              </p:nvPr>
            </p:nvSpPr>
            <p:spPr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371684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B6524D-0F41-2CD7-3485-BE3C0F2EBA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C3BFF34-C4B4-2597-722C-B6441A790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solidFill>
                  <a:schemeClr val="tx1"/>
                </a:solidFill>
              </a:rPr>
              <a:t>Example: the ultimatum game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Placeholder 5">
                <a:extLst>
                  <a:ext uri="{FF2B5EF4-FFF2-40B4-BE49-F238E27FC236}">
                    <a16:creationId xmlns:a16="http://schemas.microsoft.com/office/drawing/2014/main" id="{08E7C002-DDA7-71E9-9C1C-C3761C4E9DA8}"/>
                  </a:ext>
                </a:extLst>
              </p:cNvPr>
              <p:cNvSpPr>
                <a:spLocks noGrp="1"/>
              </p:cNvSpPr>
              <p:nvPr>
                <p:ph type="body" idx="12"/>
              </p:nvPr>
            </p:nvSpPr>
            <p:spPr/>
            <p:txBody>
              <a:bodyPr/>
              <a:lstStyle/>
              <a:p>
                <a:pPr marR="250416" lvl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400" i="1" spc="-1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</m:ctrlPr>
                        </m:sSubPr>
                        <m:e>
                          <m:r>
                            <a:rPr lang="en-AU" sz="2400" i="1" spc="-1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𝑈</m:t>
                          </m:r>
                        </m:e>
                        <m:sub>
                          <m:r>
                            <a:rPr lang="en-AU" sz="2400" i="1" spc="-1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𝑅</m:t>
                          </m:r>
                        </m:sub>
                      </m:sSub>
                      <m:d>
                        <m:dPr>
                          <m:ctrlPr>
                            <a:rPr lang="en-AU" sz="2400" i="1" spc="-1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AU" sz="2400" i="1" spc="-1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/>
                                </a:rPr>
                              </m:ctrlPr>
                            </m:sSubPr>
                            <m:e>
                              <m:r>
                                <a:rPr lang="en-AU" sz="2400" i="1" spc="-1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AU" sz="2400" i="1" spc="-1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/>
                                </a:rPr>
                                <m:t>𝑃</m:t>
                              </m:r>
                            </m:sub>
                          </m:sSub>
                          <m:r>
                            <a:rPr lang="en-AU" sz="2400" i="1" spc="-1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,</m:t>
                          </m:r>
                          <m:sSub>
                            <m:sSubPr>
                              <m:ctrlPr>
                                <a:rPr lang="en-AU" sz="2400" i="1" spc="-1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/>
                                </a:rPr>
                              </m:ctrlPr>
                            </m:sSubPr>
                            <m:e>
                              <m:r>
                                <a:rPr lang="en-AU" sz="2400" i="1" spc="-1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AU" sz="2400" i="1" spc="-1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/>
                                </a:rPr>
                                <m:t>𝑅</m:t>
                              </m:r>
                            </m:sub>
                          </m:sSub>
                        </m:e>
                      </m:d>
                      <m:r>
                        <a:rPr lang="en-AU" sz="2400" i="1" spc="-1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/>
                        </a:rPr>
                        <m:t>=</m:t>
                      </m:r>
                      <m:sSub>
                        <m:sSubPr>
                          <m:ctrlPr>
                            <a:rPr lang="en-AU" sz="2400" i="1" spc="-1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/>
                            </a:rPr>
                          </m:ctrlPr>
                        </m:sSubPr>
                        <m:e>
                          <m:r>
                            <a:rPr lang="en-AU" sz="2400" i="1" spc="-1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/>
                            </a:rPr>
                            <m:t>𝑥</m:t>
                          </m:r>
                        </m:e>
                        <m:sub>
                          <m:r>
                            <a:rPr lang="en-AU" sz="2400" i="1" spc="-1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/>
                            </a:rPr>
                            <m:t>𝑅</m:t>
                          </m:r>
                        </m:sub>
                      </m:sSub>
                      <m:r>
                        <a:rPr lang="en-AU" sz="2400" i="1" spc="-1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/>
                        </a:rPr>
                        <m:t>−</m:t>
                      </m:r>
                      <m:r>
                        <a:rPr lang="en-AU" sz="2400" i="1" spc="-1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/>
                        </a:rPr>
                        <m:t>𝛼</m:t>
                      </m:r>
                      <m:r>
                        <a:rPr lang="en-AU" sz="2400" i="1" spc="-1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/>
                        </a:rPr>
                        <m:t> </m:t>
                      </m:r>
                      <m:r>
                        <m:rPr>
                          <m:nor/>
                        </m:rPr>
                        <a:rPr lang="en-AU" sz="2400" spc="-1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/>
                        </a:rPr>
                        <m:t>max</m:t>
                      </m:r>
                      <m:d>
                        <m:dPr>
                          <m:begChr m:val="{"/>
                          <m:endChr m:val="}"/>
                          <m:ctrlPr>
                            <a:rPr lang="en-AU" sz="2400" i="1" spc="-1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AU" sz="2400" i="1" spc="-1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</a:rPr>
                              </m:ctrlPr>
                            </m:sSubPr>
                            <m:e>
                              <m:r>
                                <a:rPr lang="en-AU" sz="2400" i="1" spc="-1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AU" sz="2400" i="1" spc="-1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</a:rPr>
                                <m:t>𝑃</m:t>
                              </m:r>
                            </m:sub>
                          </m:sSub>
                          <m:r>
                            <a:rPr lang="en-AU" sz="2400" i="1" spc="-1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AU" sz="2400" i="1" spc="-1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</a:rPr>
                              </m:ctrlPr>
                            </m:sSubPr>
                            <m:e>
                              <m:r>
                                <a:rPr lang="en-AU" sz="2400" i="1" spc="-1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AU" sz="2400" i="1" spc="-1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</a:rPr>
                                <m:t>𝑅</m:t>
                              </m:r>
                            </m:sub>
                          </m:sSub>
                          <m:r>
                            <a:rPr lang="en-AU" sz="2400" i="1" spc="-1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/>
                            </a:rPr>
                            <m:t>,0</m:t>
                          </m:r>
                        </m:e>
                      </m:d>
                      <m:r>
                        <a:rPr lang="en-AU" sz="2400" i="1" spc="-1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/>
                        </a:rPr>
                        <m:t>−</m:t>
                      </m:r>
                      <m:r>
                        <a:rPr lang="en-AU" sz="2400" i="1" spc="-1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/>
                        </a:rPr>
                        <m:t>𝛽</m:t>
                      </m:r>
                      <m:r>
                        <a:rPr lang="en-AU" sz="2400" i="1" spc="-1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/>
                        </a:rPr>
                        <m:t> </m:t>
                      </m:r>
                      <m:r>
                        <m:rPr>
                          <m:nor/>
                        </m:rPr>
                        <a:rPr lang="en-AU" sz="2400" spc="-1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/>
                        </a:rPr>
                        <m:t>max</m:t>
                      </m:r>
                      <m:d>
                        <m:dPr>
                          <m:begChr m:val="{"/>
                          <m:endChr m:val="}"/>
                          <m:ctrlPr>
                            <a:rPr lang="en-AU" sz="2400" i="1" spc="-1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AU" sz="2400" i="1" spc="-1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</a:rPr>
                              </m:ctrlPr>
                            </m:sSubPr>
                            <m:e>
                              <m:r>
                                <a:rPr lang="en-AU" sz="2400" i="1" spc="-1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AU" sz="2400" i="1" spc="-1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</a:rPr>
                                <m:t>𝑃</m:t>
                              </m:r>
                            </m:sub>
                          </m:sSub>
                          <m:r>
                            <a:rPr lang="en-AU" sz="2400" i="1" spc="-1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AU" sz="2400" i="1" spc="-1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</a:rPr>
                              </m:ctrlPr>
                            </m:sSubPr>
                            <m:e>
                              <m:r>
                                <a:rPr lang="en-AU" sz="2400" i="1" spc="-1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AU" sz="2400" i="1" spc="-1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</a:rPr>
                                <m:t>𝑅</m:t>
                              </m:r>
                            </m:sub>
                          </m:sSub>
                          <m:r>
                            <a:rPr lang="en-AU" sz="2400" i="1" spc="-1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/>
                            </a:rPr>
                            <m:t>,0</m:t>
                          </m:r>
                        </m:e>
                      </m:d>
                    </m:oMath>
                  </m:oMathPara>
                </a14:m>
                <a:endParaRPr lang="en-AU" sz="2400" i="1" spc="-1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Arial"/>
                </a:endParaRPr>
              </a:p>
              <a:p>
                <a:pPr marR="250416" lvl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sz="2400" i="1" spc="-1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/>
                        </a:rPr>
                        <m:t>                     =</m:t>
                      </m:r>
                      <m:r>
                        <a:rPr lang="en-AU" sz="2400" i="1" spc="-1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/>
                        </a:rPr>
                        <m:t>𝑥</m:t>
                      </m:r>
                      <m:r>
                        <a:rPr lang="en-AU" sz="2400" i="1" spc="-1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/>
                        </a:rPr>
                        <m:t>−0.5 </m:t>
                      </m:r>
                      <m:r>
                        <m:rPr>
                          <m:nor/>
                        </m:rPr>
                        <a:rPr lang="en-AU" sz="2400" spc="-1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/>
                        </a:rPr>
                        <m:t>max</m:t>
                      </m:r>
                      <m:d>
                        <m:dPr>
                          <m:begChr m:val="{"/>
                          <m:endChr m:val="}"/>
                          <m:ctrlPr>
                            <a:rPr lang="en-AU" sz="2400" i="1" spc="-1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/>
                            </a:rPr>
                          </m:ctrlPr>
                        </m:dPr>
                        <m:e>
                          <m:r>
                            <a:rPr lang="en-AU" sz="2400" i="1" spc="-1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/>
                            </a:rPr>
                            <m:t>10−2</m:t>
                          </m:r>
                          <m:r>
                            <a:rPr lang="en-AU" sz="2400" i="1" spc="-1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/>
                            </a:rPr>
                            <m:t>𝑥</m:t>
                          </m:r>
                          <m:r>
                            <a:rPr lang="en-AU" sz="2400" i="1" spc="-1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/>
                            </a:rPr>
                            <m:t>,0</m:t>
                          </m:r>
                        </m:e>
                      </m:d>
                      <m:r>
                        <a:rPr lang="en-AU" sz="2400" i="1" spc="-1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/>
                        </a:rPr>
                        <m:t>−</m:t>
                      </m:r>
                      <m:r>
                        <a:rPr lang="en-AU" sz="2400" b="0" i="1" spc="-1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/>
                        </a:rPr>
                        <m:t>0.25</m:t>
                      </m:r>
                      <m:r>
                        <a:rPr lang="en-AU" sz="2400" i="1" spc="-1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/>
                        </a:rPr>
                        <m:t> </m:t>
                      </m:r>
                      <m:r>
                        <m:rPr>
                          <m:nor/>
                        </m:rPr>
                        <a:rPr lang="en-AU" sz="2400" spc="-1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/>
                        </a:rPr>
                        <m:t>max</m:t>
                      </m:r>
                      <m:d>
                        <m:dPr>
                          <m:begChr m:val="{"/>
                          <m:endChr m:val="}"/>
                          <m:ctrlPr>
                            <a:rPr lang="en-AU" sz="2400" i="1" spc="-1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/>
                            </a:rPr>
                          </m:ctrlPr>
                        </m:dPr>
                        <m:e>
                          <m:r>
                            <a:rPr lang="en-AU" sz="2400" i="1" spc="-1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/>
                            </a:rPr>
                            <m:t>2</m:t>
                          </m:r>
                          <m:r>
                            <a:rPr lang="en-AU" sz="2400" i="1" spc="-1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/>
                            </a:rPr>
                            <m:t>𝑥</m:t>
                          </m:r>
                          <m:r>
                            <a:rPr lang="en-AU" sz="2400" i="1" spc="-1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/>
                            </a:rPr>
                            <m:t>−10,0</m:t>
                          </m:r>
                        </m:e>
                      </m:d>
                    </m:oMath>
                  </m:oMathPara>
                </a14:m>
                <a:endParaRPr lang="en-AU" sz="2400" dirty="0">
                  <a:solidFill>
                    <a:schemeClr val="tx1"/>
                  </a:solidFill>
                </a:endParaRPr>
              </a:p>
              <a:p>
                <a:pPr marR="250416" lvl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</a:pPr>
                <a:endParaRPr lang="en-AU" sz="2400" dirty="0">
                  <a:solidFill>
                    <a:schemeClr val="tx1"/>
                  </a:solidFill>
                </a:endParaRPr>
              </a:p>
              <a:p>
                <a:pPr marR="250416" lvl="1">
                  <a:lnSpc>
                    <a:spcPct val="110000"/>
                  </a:lnSpc>
                  <a:spcBef>
                    <a:spcPts val="0"/>
                  </a:spcBef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400" i="1" spc="-1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</m:ctrlPr>
                        </m:sSubPr>
                        <m:e>
                          <m:r>
                            <a:rPr lang="en-AU" sz="2400" i="1" spc="-1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𝑈</m:t>
                          </m:r>
                        </m:e>
                        <m:sub>
                          <m:r>
                            <a:rPr lang="en-AU" sz="2400" i="1" spc="-1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𝑅</m:t>
                          </m:r>
                        </m:sub>
                      </m:sSub>
                      <m:d>
                        <m:dPr>
                          <m:ctrlPr>
                            <a:rPr lang="en-AU" sz="2400" i="1" spc="-1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</m:ctrlPr>
                        </m:dPr>
                        <m:e>
                          <m:r>
                            <a:rPr lang="en-AU" sz="2400" b="0" i="1" spc="-1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𝑥</m:t>
                          </m:r>
                        </m:e>
                      </m:d>
                      <m:r>
                        <a:rPr lang="en-AU" sz="2400" i="1" spc="-1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AU" sz="2400" i="1" spc="-1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AU" sz="2400" i="1" spc="-1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/>
                                </a:rPr>
                              </m:ctrlPr>
                            </m:eqArrPr>
                            <m:e>
                              <m:d>
                                <m:dPr>
                                  <m:ctrlPr>
                                    <a:rPr lang="en-AU" sz="2400" i="1" spc="-1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Arial"/>
                                    </a:rPr>
                                  </m:ctrlPr>
                                </m:dPr>
                                <m:e>
                                  <m:r>
                                    <a:rPr lang="en-AU" sz="2400" i="1" spc="-1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Arial"/>
                                    </a:rPr>
                                    <m:t>1+2</m:t>
                                  </m:r>
                                  <m:r>
                                    <a:rPr lang="en-AU" sz="2400" i="1" spc="-1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</a:rPr>
                                    <m:t>𝛼</m:t>
                                  </m:r>
                                </m:e>
                              </m:d>
                              <m:r>
                                <a:rPr lang="en-AU" sz="2400" i="1" spc="-1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/>
                                </a:rPr>
                                <m:t>𝑥</m:t>
                              </m:r>
                              <m:r>
                                <a:rPr lang="en-AU" sz="2400" b="0" i="1" spc="-1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/>
                                </a:rPr>
                                <m:t>−</m:t>
                              </m:r>
                              <m:r>
                                <a:rPr lang="en-AU" sz="2400" i="1" spc="-1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/>
                                </a:rPr>
                                <m:t>10</m:t>
                              </m:r>
                              <m:r>
                                <a:rPr lang="en-AU" sz="2400" i="1" spc="-1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</a:rPr>
                                <m:t>𝛼</m:t>
                              </m:r>
                              <m:r>
                                <a:rPr lang="en-AU" sz="2400" i="1" spc="-1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</a:rPr>
                                <m:t>    </m:t>
                              </m:r>
                              <m:r>
                                <m:rPr>
                                  <m:nor/>
                                </m:rPr>
                                <a:rPr lang="en-AU" sz="2400" spc="-1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</a:rPr>
                                <m:t>if</m:t>
                              </m:r>
                              <m:r>
                                <a:rPr lang="en-AU" sz="2400" i="1" spc="-1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</a:rPr>
                                <m:t>    </m:t>
                              </m:r>
                              <m:r>
                                <a:rPr lang="en-AU" sz="2400" i="1" spc="-1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</a:rPr>
                                <m:t>𝑥</m:t>
                              </m:r>
                              <m:r>
                                <a:rPr lang="en-AU" sz="2400" b="0" i="1" spc="-1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</a:rPr>
                                <m:t>&lt;</m:t>
                              </m:r>
                              <m:r>
                                <a:rPr lang="en-AU" sz="2400" i="1" spc="-1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</a:rPr>
                                <m:t>5</m:t>
                              </m:r>
                            </m:e>
                            <m:e>
                              <m:d>
                                <m:dPr>
                                  <m:ctrlPr>
                                    <a:rPr lang="en-AU" sz="2400" i="1" spc="-1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Arial"/>
                                    </a:rPr>
                                  </m:ctrlPr>
                                </m:dPr>
                                <m:e>
                                  <m:r>
                                    <a:rPr lang="en-AU" sz="2400" i="1" spc="-1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Arial"/>
                                    </a:rPr>
                                    <m:t>1−2</m:t>
                                  </m:r>
                                  <m:r>
                                    <a:rPr lang="en-AU" sz="2400" i="1" spc="-1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</a:rPr>
                                    <m:t>𝛽</m:t>
                                  </m:r>
                                </m:e>
                              </m:d>
                              <m:r>
                                <a:rPr lang="en-AU" sz="2400" i="1" spc="-1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/>
                                </a:rPr>
                                <m:t>𝑥</m:t>
                              </m:r>
                              <m:r>
                                <a:rPr lang="en-AU" sz="2400" b="0" i="1" spc="-1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/>
                                </a:rPr>
                                <m:t>+</m:t>
                              </m:r>
                              <m:r>
                                <a:rPr lang="en-AU" sz="2400" i="1" spc="-1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/>
                                </a:rPr>
                                <m:t>10</m:t>
                              </m:r>
                              <m:r>
                                <a:rPr lang="en-AU" sz="2400" i="1" spc="-1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</a:rPr>
                                <m:t>𝛽</m:t>
                              </m:r>
                              <m:r>
                                <a:rPr lang="en-AU" sz="2400" b="0" i="1" spc="-1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</a:rPr>
                                <m:t>    </m:t>
                              </m:r>
                              <m:r>
                                <m:rPr>
                                  <m:nor/>
                                </m:rPr>
                                <a:rPr lang="en-AU" sz="2400" spc="-1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</a:rPr>
                                <m:t>if</m:t>
                              </m:r>
                              <m:r>
                                <a:rPr lang="en-AU" sz="2400" i="1" spc="-1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</a:rPr>
                                <m:t>    </m:t>
                              </m:r>
                              <m:r>
                                <a:rPr lang="en-AU" sz="2400" i="1" spc="-1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</a:rPr>
                                <m:t>𝑥</m:t>
                              </m:r>
                              <m:r>
                                <a:rPr lang="en-AU" sz="2400" i="1" spc="-1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</a:rPr>
                                <m:t>≥</m:t>
                              </m:r>
                              <m:r>
                                <a:rPr lang="en-AU" sz="2400" i="1" spc="-1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</a:rPr>
                                <m:t>5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AU" sz="3600" spc="-10" dirty="0">
                  <a:solidFill>
                    <a:schemeClr val="tx1"/>
                  </a:solidFill>
                  <a:cs typeface="Arial"/>
                </a:endParaRPr>
              </a:p>
              <a:p>
                <a:pPr marR="250416" lvl="1">
                  <a:lnSpc>
                    <a:spcPct val="110000"/>
                  </a:lnSpc>
                  <a:spcBef>
                    <a:spcPts val="0"/>
                  </a:spcBef>
                  <a:spcAft>
                    <a:spcPts val="1800"/>
                  </a:spcAft>
                </a:pPr>
                <a:r>
                  <a:rPr lang="en-AU" sz="2400" spc="-10" dirty="0">
                    <a:solidFill>
                      <a:srgbClr val="000000"/>
                    </a:solidFill>
                    <a:cs typeface="Arial"/>
                  </a:rPr>
                  <a:t>          </a:t>
                </a:r>
                <a14:m>
                  <m:oMath xmlns:m="http://schemas.openxmlformats.org/officeDocument/2006/math">
                    <m:r>
                      <a:rPr lang="en-AU" sz="2400" i="1" spc="-1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Arial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AU" sz="2400" i="1" spc="-1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AU" sz="2400" i="1" spc="-1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Arial"/>
                              </a:rPr>
                            </m:ctrlPr>
                          </m:eqArrPr>
                          <m:e>
                            <m:r>
                              <a:rPr lang="en-AU" sz="2400" b="0" i="1" spc="-1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Arial"/>
                              </a:rPr>
                              <m:t>2</m:t>
                            </m:r>
                            <m:r>
                              <a:rPr lang="en-AU" sz="2400" b="0" i="1" spc="-1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Arial"/>
                              </a:rPr>
                              <m:t>𝑥</m:t>
                            </m:r>
                            <m:r>
                              <a:rPr lang="en-AU" sz="2400" b="0" i="1" spc="-1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Arial"/>
                              </a:rPr>
                              <m:t>−5                         </m:t>
                            </m:r>
                            <m:r>
                              <m:rPr>
                                <m:nor/>
                              </m:rPr>
                              <a:rPr lang="en-AU" sz="2400" spc="-1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/>
                              </a:rPr>
                              <m:t>if</m:t>
                            </m:r>
                            <m:r>
                              <a:rPr lang="en-AU" sz="2400" i="1" spc="-1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/>
                              </a:rPr>
                              <m:t>    </m:t>
                            </m:r>
                            <m:r>
                              <a:rPr lang="en-AU" sz="2400" i="1" spc="-1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/>
                              </a:rPr>
                              <m:t>𝑥</m:t>
                            </m:r>
                            <m:r>
                              <a:rPr lang="en-AU" sz="2400" b="0" i="1" spc="-1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/>
                              </a:rPr>
                              <m:t>&lt;</m:t>
                            </m:r>
                            <m:r>
                              <a:rPr lang="en-AU" sz="2400" i="1" spc="-1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/>
                              </a:rPr>
                              <m:t>5</m:t>
                            </m:r>
                          </m:e>
                          <m:e>
                            <m:r>
                              <a:rPr lang="en-AU" sz="2400" b="0" i="1" spc="-1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/>
                              </a:rPr>
                              <m:t>0.5</m:t>
                            </m:r>
                            <m:r>
                              <a:rPr lang="en-AU" sz="2400" b="0" i="1" spc="-1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/>
                              </a:rPr>
                              <m:t>𝑥</m:t>
                            </m:r>
                            <m:r>
                              <a:rPr lang="en-AU" sz="2400" b="0" i="1" spc="-1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/>
                              </a:rPr>
                              <m:t>+2.5                  </m:t>
                            </m:r>
                            <m:r>
                              <m:rPr>
                                <m:nor/>
                              </m:rPr>
                              <a:rPr lang="en-AU" sz="2400" spc="-1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/>
                              </a:rPr>
                              <m:t>if</m:t>
                            </m:r>
                            <m:r>
                              <a:rPr lang="en-AU" sz="2400" i="1" spc="-1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/>
                              </a:rPr>
                              <m:t>    </m:t>
                            </m:r>
                            <m:r>
                              <a:rPr lang="en-AU" sz="2400" i="1" spc="-1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/>
                              </a:rPr>
                              <m:t>𝑥</m:t>
                            </m:r>
                            <m:r>
                              <a:rPr lang="en-AU" sz="2400" i="1" spc="-1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/>
                              </a:rPr>
                              <m:t>≥</m:t>
                            </m:r>
                            <m:r>
                              <a:rPr lang="en-AU" sz="2400" i="1" spc="-1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/>
                              </a:rPr>
                              <m:t>5</m:t>
                            </m:r>
                          </m:e>
                        </m:eqArr>
                      </m:e>
                    </m:d>
                  </m:oMath>
                </a14:m>
                <a:endParaRPr lang="en-AU" sz="3600" spc="-10" dirty="0">
                  <a:solidFill>
                    <a:schemeClr val="tx1"/>
                  </a:solidFill>
                  <a:cs typeface="Arial"/>
                </a:endParaRPr>
              </a:p>
              <a:p>
                <a:pPr marR="250416" lvl="1">
                  <a:lnSpc>
                    <a:spcPct val="110000"/>
                  </a:lnSpc>
                  <a:spcBef>
                    <a:spcPts val="0"/>
                  </a:spcBef>
                  <a:spcAft>
                    <a:spcPts val="1800"/>
                  </a:spcAft>
                </a:pPr>
                <a:endParaRPr lang="en-AU" sz="3600" spc="-10" dirty="0">
                  <a:solidFill>
                    <a:schemeClr val="tx1"/>
                  </a:solidFill>
                  <a:cs typeface="Arial"/>
                </a:endParaRPr>
              </a:p>
              <a:p>
                <a:pPr marR="250416" lvl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</a:pPr>
                <a:endParaRPr lang="en-AU" sz="2800" spc="-10" dirty="0">
                  <a:cs typeface="Arial"/>
                </a:endParaRPr>
              </a:p>
            </p:txBody>
          </p:sp>
        </mc:Choice>
        <mc:Fallback xmlns="">
          <p:sp>
            <p:nvSpPr>
              <p:cNvPr id="6" name="Text Placeholder 5">
                <a:extLst>
                  <a:ext uri="{FF2B5EF4-FFF2-40B4-BE49-F238E27FC236}">
                    <a16:creationId xmlns:a16="http://schemas.microsoft.com/office/drawing/2014/main" id="{08E7C002-DDA7-71E9-9C1C-C3761C4E9DA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2"/>
              </p:nvPr>
            </p:nvSpPr>
            <p:spPr>
              <a:blipFill>
                <a:blip r:embed="rId4"/>
                <a:stretch>
                  <a:fillRect t="-2484" b="-58385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621889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">
            <a:extLst>
              <a:ext uri="{FF2B5EF4-FFF2-40B4-BE49-F238E27FC236}">
                <a16:creationId xmlns:a16="http://schemas.microsoft.com/office/drawing/2014/main" id="{813272D0-03CD-E35D-A766-F4BEB112F9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854" y="589218"/>
            <a:ext cx="10326658" cy="467226"/>
          </a:xfrm>
        </p:spPr>
        <p:txBody>
          <a:bodyPr/>
          <a:lstStyle/>
          <a:p>
            <a:r>
              <a:rPr lang="en-AU" dirty="0">
                <a:solidFill>
                  <a:schemeClr val="tx1"/>
                </a:solidFill>
              </a:rPr>
              <a:t>Example: the ultimatum game</a:t>
            </a: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47A4D9F3-C3F9-5CF4-F7DD-DDAD80A418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4711" y="1056159"/>
            <a:ext cx="8122578" cy="5801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43442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8B539F-8556-9DA3-6FDB-44D15084B3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4">
            <a:extLst>
              <a:ext uri="{FF2B5EF4-FFF2-40B4-BE49-F238E27FC236}">
                <a16:creationId xmlns:a16="http://schemas.microsoft.com/office/drawing/2014/main" id="{AA4459F8-3747-C012-90D6-20D13DC2C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854" y="589218"/>
            <a:ext cx="10326658" cy="467226"/>
          </a:xfrm>
        </p:spPr>
        <p:txBody>
          <a:bodyPr/>
          <a:lstStyle/>
          <a:p>
            <a:r>
              <a:rPr lang="en-AU" dirty="0">
                <a:solidFill>
                  <a:schemeClr val="tx1"/>
                </a:solidFill>
              </a:rPr>
              <a:t>Example: the dictator game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FBD0F3D-B0AE-A7AC-08DC-3690810040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800" y="2627577"/>
            <a:ext cx="10566400" cy="1602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14228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268026-1004-B159-E4F4-AC3F0B8678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4">
            <a:extLst>
              <a:ext uri="{FF2B5EF4-FFF2-40B4-BE49-F238E27FC236}">
                <a16:creationId xmlns:a16="http://schemas.microsoft.com/office/drawing/2014/main" id="{4F2900F2-1FD2-0D4E-1CEF-E32FE2F042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854" y="589218"/>
            <a:ext cx="10326658" cy="467226"/>
          </a:xfrm>
        </p:spPr>
        <p:txBody>
          <a:bodyPr/>
          <a:lstStyle/>
          <a:p>
            <a:r>
              <a:rPr lang="en-AU" dirty="0">
                <a:solidFill>
                  <a:schemeClr val="tx1"/>
                </a:solidFill>
              </a:rPr>
              <a:t>Example: the dictator game</a:t>
            </a: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97EEC1C5-1431-7E20-9B7B-8A53D9C2EC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6881" y="1793920"/>
            <a:ext cx="8678238" cy="3270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60541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FE383C-03F2-7340-B5DF-64BC3D9E7D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4">
            <a:extLst>
              <a:ext uri="{FF2B5EF4-FFF2-40B4-BE49-F238E27FC236}">
                <a16:creationId xmlns:a16="http://schemas.microsoft.com/office/drawing/2014/main" id="{DC95E757-6386-F12F-85D6-A60036E7F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854" y="589218"/>
            <a:ext cx="10326658" cy="467226"/>
          </a:xfrm>
        </p:spPr>
        <p:txBody>
          <a:bodyPr/>
          <a:lstStyle/>
          <a:p>
            <a:r>
              <a:rPr lang="en-AU" dirty="0">
                <a:solidFill>
                  <a:schemeClr val="tx1"/>
                </a:solidFill>
              </a:rPr>
              <a:t>Example: the dictator game</a:t>
            </a: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C3481C55-26ED-4DC3-72A4-69EA8FD9AC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6881" y="1793920"/>
            <a:ext cx="8678238" cy="3270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5">
                <a:extLst>
                  <a:ext uri="{FF2B5EF4-FFF2-40B4-BE49-F238E27FC236}">
                    <a16:creationId xmlns:a16="http://schemas.microsoft.com/office/drawing/2014/main" id="{F0D866A9-0D5C-FCBE-08E8-F64988A082C0}"/>
                  </a:ext>
                </a:extLst>
              </p:cNvPr>
              <p:cNvSpPr>
                <a:spLocks noGrp="1"/>
              </p:cNvSpPr>
              <p:nvPr>
                <p:ph type="body" idx="12"/>
              </p:nvPr>
            </p:nvSpPr>
            <p:spPr>
              <a:xfrm>
                <a:off x="1756881" y="5218680"/>
                <a:ext cx="2242346" cy="1050102"/>
              </a:xfrm>
            </p:spPr>
            <p:txBody>
              <a:bodyPr/>
              <a:lstStyle/>
              <a:p>
                <a:pPr marR="250416" lvl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sz="2400" i="1" spc="-1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/>
                        </a:rPr>
                        <m:t>𝛼</m:t>
                      </m:r>
                      <m:r>
                        <a:rPr lang="en-AU" sz="2400" b="0" i="1" spc="-1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/>
                        </a:rPr>
                        <m:t>=0.5</m:t>
                      </m:r>
                    </m:oMath>
                  </m:oMathPara>
                </a14:m>
                <a:endParaRPr lang="en-AU" sz="3600" spc="-10" dirty="0">
                  <a:solidFill>
                    <a:schemeClr val="tx1"/>
                  </a:solidFill>
                  <a:cs typeface="Arial"/>
                </a:endParaRPr>
              </a:p>
              <a:p>
                <a:pPr marR="250416" lvl="1">
                  <a:lnSpc>
                    <a:spcPct val="110000"/>
                  </a:lnSpc>
                  <a:spcBef>
                    <a:spcPts val="0"/>
                  </a:spcBef>
                  <a:spcAft>
                    <a:spcPts val="1800"/>
                  </a:spcAft>
                </a:pPr>
                <a:endParaRPr lang="en-AU" sz="3600" spc="-10" dirty="0">
                  <a:solidFill>
                    <a:schemeClr val="tx1"/>
                  </a:solidFill>
                  <a:cs typeface="Arial"/>
                </a:endParaRPr>
              </a:p>
              <a:p>
                <a:pPr marR="250416" lvl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</a:pPr>
                <a:endParaRPr lang="en-AU" sz="2800" spc="-10" dirty="0">
                  <a:cs typeface="Arial"/>
                </a:endParaRPr>
              </a:p>
            </p:txBody>
          </p:sp>
        </mc:Choice>
        <mc:Fallback xmlns="">
          <p:sp>
            <p:nvSpPr>
              <p:cNvPr id="2" name="Text Placeholder 5">
                <a:extLst>
                  <a:ext uri="{FF2B5EF4-FFF2-40B4-BE49-F238E27FC236}">
                    <a16:creationId xmlns:a16="http://schemas.microsoft.com/office/drawing/2014/main" id="{F0D866A9-0D5C-FCBE-08E8-F64988A082C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2"/>
              </p:nvPr>
            </p:nvSpPr>
            <p:spPr>
              <a:xfrm>
                <a:off x="1756881" y="5218680"/>
                <a:ext cx="2242346" cy="1050102"/>
              </a:xfr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026654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56F443-D996-EA78-93F4-69F81C7353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4F7D70F-F3C1-E178-7075-186D5CCD6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solidFill>
                  <a:schemeClr val="tx1"/>
                </a:solidFill>
              </a:rPr>
              <a:t>Example: the dictator game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Placeholder 5">
                <a:extLst>
                  <a:ext uri="{FF2B5EF4-FFF2-40B4-BE49-F238E27FC236}">
                    <a16:creationId xmlns:a16="http://schemas.microsoft.com/office/drawing/2014/main" id="{8822A46D-A893-9B66-1828-780C393D7967}"/>
                  </a:ext>
                </a:extLst>
              </p:cNvPr>
              <p:cNvSpPr>
                <a:spLocks noGrp="1"/>
              </p:cNvSpPr>
              <p:nvPr>
                <p:ph type="body" idx="12"/>
              </p:nvPr>
            </p:nvSpPr>
            <p:spPr/>
            <p:txBody>
              <a:bodyPr/>
              <a:lstStyle/>
              <a:p>
                <a:pPr marR="250416" lvl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400" b="0" i="1" spc="-1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</m:ctrlPr>
                        </m:sSubPr>
                        <m:e>
                          <m:r>
                            <a:rPr lang="en-AU" sz="2400" b="0" i="1" spc="-1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𝑈</m:t>
                          </m:r>
                        </m:e>
                        <m:sub>
                          <m:r>
                            <a:rPr lang="en-AU" sz="2400" b="0" i="1" spc="-1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𝐷</m:t>
                          </m:r>
                        </m:sub>
                      </m:sSub>
                      <m:d>
                        <m:dPr>
                          <m:ctrlPr>
                            <a:rPr lang="en-AU" sz="2400" i="1" spc="-1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</m:ctrlPr>
                        </m:dPr>
                        <m:e>
                          <m:r>
                            <a:rPr lang="en-AU" sz="2400" b="0" i="1" spc="-1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0</m:t>
                          </m:r>
                          <m:r>
                            <a:rPr lang="en-AU" sz="2400" i="1" spc="-1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,</m:t>
                          </m:r>
                          <m:r>
                            <a:rPr lang="en-AU" sz="2400" b="0" i="1" spc="-1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1</m:t>
                          </m:r>
                        </m:e>
                      </m:d>
                      <m:r>
                        <a:rPr lang="en-AU" sz="2400" i="1" spc="-1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/>
                        </a:rPr>
                        <m:t>=</m:t>
                      </m:r>
                      <m:r>
                        <a:rPr lang="en-AU" sz="2400" b="0" i="1" spc="-1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/>
                        </a:rPr>
                        <m:t>0−</m:t>
                      </m:r>
                      <m:r>
                        <a:rPr lang="en-AU" sz="2400" b="0" i="1" spc="-1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/>
                        </a:rPr>
                        <m:t>𝛼</m:t>
                      </m:r>
                      <m:r>
                        <a:rPr lang="en-AU" sz="2400" b="0" i="1" spc="-1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/>
                        </a:rPr>
                        <m:t> × </m:t>
                      </m:r>
                      <m:d>
                        <m:dPr>
                          <m:ctrlPr>
                            <a:rPr lang="en-AU" sz="2400" b="0" i="1" spc="-1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</m:ctrlPr>
                        </m:dPr>
                        <m:e>
                          <m:r>
                            <a:rPr lang="en-AU" sz="2400" b="0" i="1" spc="-1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1−0</m:t>
                          </m:r>
                        </m:e>
                      </m:d>
                    </m:oMath>
                  </m:oMathPara>
                </a14:m>
                <a:endParaRPr lang="en-AU" sz="2400" b="0" i="1" spc="-10" dirty="0">
                  <a:solidFill>
                    <a:schemeClr val="tx1"/>
                  </a:solidFill>
                  <a:latin typeface="Cambria Math" panose="02040503050406030204" pitchFamily="18" charset="0"/>
                  <a:cs typeface="Arial"/>
                </a:endParaRPr>
              </a:p>
              <a:p>
                <a:pPr marR="250416" lvl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sz="2400" b="0" i="1" spc="-1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/>
                        </a:rPr>
                        <m:t>                 =−</m:t>
                      </m:r>
                      <m:f>
                        <m:fPr>
                          <m:ctrlPr>
                            <a:rPr lang="en-AU" sz="2400" b="0" i="1" spc="-1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</m:ctrlPr>
                        </m:fPr>
                        <m:num>
                          <m:r>
                            <a:rPr lang="en-AU" sz="2400" b="0" i="1" spc="-1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1</m:t>
                          </m:r>
                        </m:num>
                        <m:den>
                          <m:r>
                            <a:rPr lang="en-AU" sz="2400" b="0" i="1" spc="-1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2</m:t>
                          </m:r>
                        </m:den>
                      </m:f>
                      <m:r>
                        <a:rPr lang="en-AU" sz="2400" b="0" i="1" spc="-1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/>
                        </a:rPr>
                        <m:t> </m:t>
                      </m:r>
                      <m:r>
                        <a:rPr lang="en-AU" sz="2400" b="0" i="1" spc="-1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/>
                        </a:rPr>
                        <m:t>×</m:t>
                      </m:r>
                      <m:r>
                        <a:rPr lang="en-AU" sz="2400" b="0" i="1" spc="-1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/>
                        </a:rPr>
                        <m:t> 1</m:t>
                      </m:r>
                    </m:oMath>
                  </m:oMathPara>
                </a14:m>
                <a:endParaRPr lang="en-AU" sz="2400" b="0" i="1" spc="-10" dirty="0">
                  <a:solidFill>
                    <a:schemeClr val="tx1"/>
                  </a:solidFill>
                  <a:latin typeface="Cambria Math" panose="02040503050406030204" pitchFamily="18" charset="0"/>
                  <a:cs typeface="Arial"/>
                </a:endParaRPr>
              </a:p>
              <a:p>
                <a:pPr marR="250416" lvl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sz="2400" b="0" i="1" spc="-1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/>
                        </a:rPr>
                        <m:t>                </m:t>
                      </m:r>
                      <m:r>
                        <a:rPr lang="en-AU" sz="2400" i="1" spc="-1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/>
                        </a:rPr>
                        <m:t> =−</m:t>
                      </m:r>
                      <m:f>
                        <m:fPr>
                          <m:ctrlPr>
                            <a:rPr lang="en-AU" sz="2400" i="1" spc="-1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</m:ctrlPr>
                        </m:fPr>
                        <m:num>
                          <m:r>
                            <a:rPr lang="en-AU" sz="2400" i="1" spc="-1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1</m:t>
                          </m:r>
                        </m:num>
                        <m:den>
                          <m:r>
                            <a:rPr lang="en-AU" sz="2400" i="1" spc="-1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AU" sz="3600" spc="-10" dirty="0">
                  <a:solidFill>
                    <a:schemeClr val="tx1"/>
                  </a:solidFill>
                  <a:cs typeface="Arial"/>
                </a:endParaRPr>
              </a:p>
              <a:p>
                <a:pPr marR="250416" lvl="1">
                  <a:lnSpc>
                    <a:spcPct val="110000"/>
                  </a:lnSpc>
                  <a:spcBef>
                    <a:spcPts val="0"/>
                  </a:spcBef>
                  <a:spcAft>
                    <a:spcPts val="1800"/>
                  </a:spcAft>
                </a:pPr>
                <a:endParaRPr lang="en-AU" sz="3600" spc="-10" dirty="0">
                  <a:solidFill>
                    <a:schemeClr val="tx1"/>
                  </a:solidFill>
                  <a:cs typeface="Arial"/>
                </a:endParaRPr>
              </a:p>
              <a:p>
                <a:pPr marR="250416" lvl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</a:pPr>
                <a:endParaRPr lang="en-AU" sz="2800" spc="-10" dirty="0">
                  <a:cs typeface="Arial"/>
                </a:endParaRPr>
              </a:p>
            </p:txBody>
          </p:sp>
        </mc:Choice>
        <mc:Fallback xmlns="">
          <p:sp>
            <p:nvSpPr>
              <p:cNvPr id="6" name="Text Placeholder 5">
                <a:extLst>
                  <a:ext uri="{FF2B5EF4-FFF2-40B4-BE49-F238E27FC236}">
                    <a16:creationId xmlns:a16="http://schemas.microsoft.com/office/drawing/2014/main" id="{8822A46D-A893-9B66-1828-780C393D796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2"/>
              </p:nvPr>
            </p:nvSpPr>
            <p:spPr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692953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7221CC-AEAF-3BDC-F931-89A80DB586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EA6ED87-18B0-8321-329A-8F89C507B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solidFill>
                  <a:schemeClr val="tx1"/>
                </a:solidFill>
              </a:rPr>
              <a:t>Example: the dictator game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Placeholder 5">
                <a:extLst>
                  <a:ext uri="{FF2B5EF4-FFF2-40B4-BE49-F238E27FC236}">
                    <a16:creationId xmlns:a16="http://schemas.microsoft.com/office/drawing/2014/main" id="{0E2FB9E4-B49D-ADB6-96F8-2F60669F25BF}"/>
                  </a:ext>
                </a:extLst>
              </p:cNvPr>
              <p:cNvSpPr>
                <a:spLocks noGrp="1"/>
              </p:cNvSpPr>
              <p:nvPr>
                <p:ph type="body" idx="12"/>
              </p:nvPr>
            </p:nvSpPr>
            <p:spPr/>
            <p:txBody>
              <a:bodyPr/>
              <a:lstStyle/>
              <a:p>
                <a:pPr marR="250416" lvl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400" i="1" spc="-1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</m:ctrlPr>
                        </m:sSubPr>
                        <m:e>
                          <m:r>
                            <a:rPr lang="en-AU" sz="2400" i="1" spc="-1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𝑈</m:t>
                          </m:r>
                        </m:e>
                        <m:sub>
                          <m:r>
                            <a:rPr lang="en-AU" sz="2400" i="1" spc="-1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𝐷</m:t>
                          </m:r>
                        </m:sub>
                      </m:sSub>
                      <m:d>
                        <m:dPr>
                          <m:ctrlPr>
                            <a:rPr lang="en-AU" sz="2400" i="1" spc="-1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</m:ctrlPr>
                        </m:dPr>
                        <m:e>
                          <m:r>
                            <a:rPr lang="en-AU" sz="2400" i="1" spc="-1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0,1</m:t>
                          </m:r>
                        </m:e>
                      </m:d>
                      <m:r>
                        <a:rPr lang="en-AU" sz="2400" i="1" spc="-1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/>
                        </a:rPr>
                        <m:t>=0−</m:t>
                      </m:r>
                      <m:r>
                        <a:rPr lang="en-AU" sz="2400" i="1" spc="-1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/>
                        </a:rPr>
                        <m:t>𝛼</m:t>
                      </m:r>
                      <m:r>
                        <a:rPr lang="en-AU" sz="2400" i="1" spc="-1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/>
                        </a:rPr>
                        <m:t> × </m:t>
                      </m:r>
                      <m:d>
                        <m:dPr>
                          <m:ctrlPr>
                            <a:rPr lang="en-AU" sz="2400" i="1" spc="-1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</m:ctrlPr>
                        </m:dPr>
                        <m:e>
                          <m:r>
                            <a:rPr lang="en-AU" sz="2400" i="1" spc="-1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1−0</m:t>
                          </m:r>
                        </m:e>
                      </m:d>
                    </m:oMath>
                  </m:oMathPara>
                </a14:m>
                <a:endParaRPr lang="en-AU" sz="2400" i="1" spc="-10" dirty="0">
                  <a:solidFill>
                    <a:schemeClr val="tx1"/>
                  </a:solidFill>
                  <a:latin typeface="Cambria Math" panose="02040503050406030204" pitchFamily="18" charset="0"/>
                  <a:cs typeface="Arial"/>
                </a:endParaRPr>
              </a:p>
              <a:p>
                <a:pPr marR="250416" lvl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sz="2400" i="1" spc="-1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/>
                        </a:rPr>
                        <m:t>       </m:t>
                      </m:r>
                      <m:r>
                        <a:rPr lang="en-AU" sz="2400" b="0" i="1" spc="-1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/>
                        </a:rPr>
                        <m:t>  </m:t>
                      </m:r>
                      <m:r>
                        <a:rPr lang="en-AU" sz="2400" i="1" spc="-1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/>
                        </a:rPr>
                        <m:t>        =−</m:t>
                      </m:r>
                      <m:f>
                        <m:fPr>
                          <m:ctrlPr>
                            <a:rPr lang="en-AU" sz="2400" i="1" spc="-1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</m:ctrlPr>
                        </m:fPr>
                        <m:num>
                          <m:r>
                            <a:rPr lang="en-AU" sz="2400" i="1" spc="-1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1</m:t>
                          </m:r>
                        </m:num>
                        <m:den>
                          <m:r>
                            <a:rPr lang="en-AU" sz="2400" i="1" spc="-1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2</m:t>
                          </m:r>
                        </m:den>
                      </m:f>
                      <m:r>
                        <a:rPr lang="en-AU" sz="2400" i="1" spc="-1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/>
                        </a:rPr>
                        <m:t> </m:t>
                      </m:r>
                      <m:r>
                        <a:rPr lang="en-AU" sz="2400" i="1" spc="-1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/>
                        </a:rPr>
                        <m:t>×</m:t>
                      </m:r>
                      <m:r>
                        <a:rPr lang="en-AU" sz="2400" i="1" spc="-1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/>
                        </a:rPr>
                        <m:t> 1</m:t>
                      </m:r>
                    </m:oMath>
                  </m:oMathPara>
                </a14:m>
                <a:endParaRPr lang="en-AU" sz="2400" i="1" spc="-10" dirty="0">
                  <a:solidFill>
                    <a:schemeClr val="tx1"/>
                  </a:solidFill>
                  <a:latin typeface="Cambria Math" panose="02040503050406030204" pitchFamily="18" charset="0"/>
                  <a:cs typeface="Arial"/>
                </a:endParaRPr>
              </a:p>
              <a:p>
                <a:pPr marR="250416" lvl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sz="2400" i="1" spc="-1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/>
                        </a:rPr>
                        <m:t>     </m:t>
                      </m:r>
                      <m:r>
                        <a:rPr lang="en-AU" sz="2400" b="0" i="1" spc="-1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/>
                        </a:rPr>
                        <m:t>  </m:t>
                      </m:r>
                      <m:r>
                        <a:rPr lang="en-AU" sz="2400" i="1" spc="-1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/>
                        </a:rPr>
                        <m:t>          =−</m:t>
                      </m:r>
                      <m:f>
                        <m:fPr>
                          <m:ctrlPr>
                            <a:rPr lang="en-AU" sz="2400" i="1" spc="-1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</m:ctrlPr>
                        </m:fPr>
                        <m:num>
                          <m:r>
                            <a:rPr lang="en-AU" sz="2400" i="1" spc="-1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1</m:t>
                          </m:r>
                        </m:num>
                        <m:den>
                          <m:r>
                            <a:rPr lang="en-AU" sz="2400" i="1" spc="-1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AU" sz="2400" dirty="0">
                  <a:solidFill>
                    <a:schemeClr val="tx1"/>
                  </a:solidFill>
                </a:endParaRPr>
              </a:p>
              <a:p>
                <a:pPr marR="250416" lvl="1">
                  <a:lnSpc>
                    <a:spcPct val="110000"/>
                  </a:lnSpc>
                  <a:spcBef>
                    <a:spcPts val="0"/>
                  </a:spcBef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400" i="1" spc="-1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</m:ctrlPr>
                        </m:sSubPr>
                        <m:e>
                          <m:r>
                            <a:rPr lang="en-AU" sz="2400" i="1" spc="-1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𝑈</m:t>
                          </m:r>
                        </m:e>
                        <m:sub>
                          <m:r>
                            <a:rPr lang="en-AU" sz="2400" i="1" spc="-1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𝐷</m:t>
                          </m:r>
                        </m:sub>
                      </m:sSub>
                      <m:d>
                        <m:dPr>
                          <m:ctrlPr>
                            <a:rPr lang="en-AU" sz="2400" i="1" spc="-1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</m:ctrlPr>
                        </m:dPr>
                        <m:e>
                          <m:r>
                            <a:rPr lang="en-AU" sz="2400" b="0" i="1" spc="-1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1,5</m:t>
                          </m:r>
                        </m:e>
                      </m:d>
                      <m:r>
                        <a:rPr lang="en-AU" sz="2400" i="1" spc="-1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/>
                        </a:rPr>
                        <m:t>=</m:t>
                      </m:r>
                      <m:r>
                        <a:rPr lang="en-AU" sz="2400" b="0" i="1" spc="-1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/>
                        </a:rPr>
                        <m:t>1−</m:t>
                      </m:r>
                      <m:r>
                        <a:rPr lang="en-AU" sz="2400" i="1" spc="-1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/>
                        </a:rPr>
                        <m:t>𝛼</m:t>
                      </m:r>
                      <m:r>
                        <a:rPr lang="en-AU" sz="2400" i="1" spc="-1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/>
                        </a:rPr>
                        <m:t> ×</m:t>
                      </m:r>
                      <m:d>
                        <m:dPr>
                          <m:ctrlPr>
                            <a:rPr lang="en-AU" sz="2400" b="0" i="1" spc="-1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</m:ctrlPr>
                        </m:dPr>
                        <m:e>
                          <m:r>
                            <a:rPr lang="en-AU" sz="2400" b="0" i="1" spc="-1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5−1</m:t>
                          </m:r>
                        </m:e>
                      </m:d>
                    </m:oMath>
                  </m:oMathPara>
                </a14:m>
                <a:endParaRPr lang="en-AU" sz="2400" b="0" i="1" spc="-10" dirty="0">
                  <a:solidFill>
                    <a:schemeClr val="tx1"/>
                  </a:solidFill>
                  <a:latin typeface="Cambria Math" panose="02040503050406030204" pitchFamily="18" charset="0"/>
                  <a:cs typeface="Arial"/>
                </a:endParaRPr>
              </a:p>
              <a:p>
                <a:pPr marR="250416" lvl="1">
                  <a:lnSpc>
                    <a:spcPct val="110000"/>
                  </a:lnSpc>
                  <a:spcBef>
                    <a:spcPts val="0"/>
                  </a:spcBef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sz="2400" b="0" i="1" spc="-1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/>
                        </a:rPr>
                        <m:t>                 =1−</m:t>
                      </m:r>
                      <m:f>
                        <m:fPr>
                          <m:ctrlPr>
                            <a:rPr lang="en-AU" sz="2400" b="0" i="1" spc="-1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</m:ctrlPr>
                        </m:fPr>
                        <m:num>
                          <m:r>
                            <a:rPr lang="en-AU" sz="2400" b="0" i="1" spc="-1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1</m:t>
                          </m:r>
                        </m:num>
                        <m:den>
                          <m:r>
                            <a:rPr lang="en-AU" sz="2400" b="0" i="1" spc="-1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2</m:t>
                          </m:r>
                        </m:den>
                      </m:f>
                      <m:r>
                        <a:rPr lang="en-AU" sz="2400" b="0" i="1" spc="-1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/>
                        </a:rPr>
                        <m:t> </m:t>
                      </m:r>
                      <m:r>
                        <a:rPr lang="en-AU" sz="2400" b="0" i="1" spc="-1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/>
                        </a:rPr>
                        <m:t>× 2</m:t>
                      </m:r>
                    </m:oMath>
                  </m:oMathPara>
                </a14:m>
                <a:endParaRPr lang="en-AU" sz="2400" b="0" i="1" spc="-10" dirty="0">
                  <a:solidFill>
                    <a:schemeClr val="tx1"/>
                  </a:solidFill>
                  <a:latin typeface="Cambria Math" panose="02040503050406030204" pitchFamily="18" charset="0"/>
                  <a:cs typeface="Arial"/>
                </a:endParaRPr>
              </a:p>
              <a:p>
                <a:pPr marR="250416" lvl="1">
                  <a:lnSpc>
                    <a:spcPct val="110000"/>
                  </a:lnSpc>
                  <a:spcBef>
                    <a:spcPts val="0"/>
                  </a:spcBef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sz="2400" b="0" i="1" spc="-1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/>
                        </a:rPr>
                        <m:t>                 =−1</m:t>
                      </m:r>
                    </m:oMath>
                  </m:oMathPara>
                </a14:m>
                <a:endParaRPr lang="en-AU" sz="3600" spc="-10" dirty="0">
                  <a:solidFill>
                    <a:schemeClr val="tx1"/>
                  </a:solidFill>
                  <a:cs typeface="Arial"/>
                </a:endParaRPr>
              </a:p>
              <a:p>
                <a:pPr marR="250416" lvl="1">
                  <a:lnSpc>
                    <a:spcPct val="110000"/>
                  </a:lnSpc>
                  <a:spcBef>
                    <a:spcPts val="0"/>
                  </a:spcBef>
                  <a:spcAft>
                    <a:spcPts val="1800"/>
                  </a:spcAft>
                </a:pPr>
                <a:endParaRPr lang="en-AU" sz="3600" spc="-10" dirty="0">
                  <a:solidFill>
                    <a:schemeClr val="tx1"/>
                  </a:solidFill>
                  <a:cs typeface="Arial"/>
                </a:endParaRPr>
              </a:p>
              <a:p>
                <a:pPr marR="250416" lvl="1">
                  <a:lnSpc>
                    <a:spcPct val="110000"/>
                  </a:lnSpc>
                  <a:spcBef>
                    <a:spcPts val="0"/>
                  </a:spcBef>
                  <a:spcAft>
                    <a:spcPts val="1800"/>
                  </a:spcAft>
                </a:pPr>
                <a:endParaRPr lang="en-AU" sz="3600" spc="-10" dirty="0">
                  <a:solidFill>
                    <a:schemeClr val="tx1"/>
                  </a:solidFill>
                  <a:cs typeface="Arial"/>
                </a:endParaRPr>
              </a:p>
              <a:p>
                <a:pPr marR="250416" lvl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</a:pPr>
                <a:endParaRPr lang="en-AU" sz="2800" spc="-10" dirty="0">
                  <a:cs typeface="Arial"/>
                </a:endParaRPr>
              </a:p>
            </p:txBody>
          </p:sp>
        </mc:Choice>
        <mc:Fallback xmlns="">
          <p:sp>
            <p:nvSpPr>
              <p:cNvPr id="6" name="Text Placeholder 5">
                <a:extLst>
                  <a:ext uri="{FF2B5EF4-FFF2-40B4-BE49-F238E27FC236}">
                    <a16:creationId xmlns:a16="http://schemas.microsoft.com/office/drawing/2014/main" id="{0E2FB9E4-B49D-ADB6-96F8-2F60669F25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2"/>
              </p:nvPr>
            </p:nvSpPr>
            <p:spPr>
              <a:blipFill>
                <a:blip r:embed="rId4"/>
                <a:stretch>
                  <a:fillRect b="-11491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35024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CF1CC3-B938-2E70-9475-5EAEC46C8B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F2D2647-8E71-4DA7-FD03-47A0C1633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solidFill>
                  <a:schemeClr val="tx1"/>
                </a:solidFill>
              </a:rPr>
              <a:t>Other distributional preferences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Placeholder 5">
                <a:extLst>
                  <a:ext uri="{FF2B5EF4-FFF2-40B4-BE49-F238E27FC236}">
                    <a16:creationId xmlns:a16="http://schemas.microsoft.com/office/drawing/2014/main" id="{9682089D-3F97-BD9B-BA95-F908F9609372}"/>
                  </a:ext>
                </a:extLst>
              </p:cNvPr>
              <p:cNvSpPr>
                <a:spLocks noGrp="1"/>
              </p:cNvSpPr>
              <p:nvPr>
                <p:ph type="body" idx="12"/>
              </p:nvPr>
            </p:nvSpPr>
            <p:spPr/>
            <p:txBody>
              <a:bodyPr/>
              <a:lstStyle/>
              <a:p>
                <a:pPr marR="250416" lvl="1">
                  <a:lnSpc>
                    <a:spcPct val="110000"/>
                  </a:lnSpc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A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A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A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A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A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A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A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AU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A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A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A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  <m:sSub>
                                <m:sSubPr>
                                  <m:ctrlP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A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d>
                              <m:sSub>
                                <m:sSubPr>
                                  <m:ctrlP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A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     </m:t>
                              </m:r>
                              <m:r>
                                <m:rPr>
                                  <m:sty m:val="p"/>
                                </m:rPr>
                                <a:rPr lang="en-AU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if</m:t>
                              </m:r>
                              <m:r>
                                <a:rPr lang="en-AU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a:rPr lang="en-A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 </m:t>
                              </m:r>
                              <m:sSub>
                                <m:sSubPr>
                                  <m:ctrlP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A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≥</m:t>
                              </m:r>
                              <m:sSub>
                                <m:sSubPr>
                                  <m:ctrlP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A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A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  <m:sSub>
                                <m:sSubPr>
                                  <m:ctrlP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A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1+</m:t>
                                  </m:r>
                                  <m: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d>
                              <m:sSub>
                                <m:sSubPr>
                                  <m:ctrlP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A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     </m:t>
                              </m:r>
                              <m:r>
                                <m:rPr>
                                  <m:sty m:val="p"/>
                                </m:rPr>
                                <a:rPr lang="en-AU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if</m:t>
                              </m:r>
                              <m:r>
                                <a:rPr lang="en-A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     </m:t>
                              </m:r>
                              <m:sSub>
                                <m:sSubPr>
                                  <m:ctrlP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A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&lt;</m:t>
                              </m:r>
                              <m:sSub>
                                <m:sSubPr>
                                  <m:ctrlP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en-AU" sz="2400" spc="-10" dirty="0">
                  <a:solidFill>
                    <a:schemeClr val="tx1"/>
                  </a:solidFill>
                  <a:cs typeface="Arial"/>
                </a:endParaRPr>
              </a:p>
            </p:txBody>
          </p:sp>
        </mc:Choice>
        <mc:Fallback xmlns="">
          <p:sp>
            <p:nvSpPr>
              <p:cNvPr id="6" name="Text Placeholder 5">
                <a:extLst>
                  <a:ext uri="{FF2B5EF4-FFF2-40B4-BE49-F238E27FC236}">
                    <a16:creationId xmlns:a16="http://schemas.microsoft.com/office/drawing/2014/main" id="{9682089D-3F97-BD9B-BA95-F908F960937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2"/>
              </p:nvPr>
            </p:nvSpPr>
            <p:spPr>
              <a:blipFill>
                <a:blip r:embed="rId4"/>
                <a:stretch>
                  <a:fillRect t="-50932" b="-4037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981394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E5F6FA-00F4-4675-D168-7BCEC8EC8B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ED8DF26-7260-25CC-8BBA-25A724C2E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solidFill>
                  <a:schemeClr val="tx1"/>
                </a:solidFill>
              </a:rPr>
              <a:t>Other distributional preferences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Placeholder 5">
                <a:extLst>
                  <a:ext uri="{FF2B5EF4-FFF2-40B4-BE49-F238E27FC236}">
                    <a16:creationId xmlns:a16="http://schemas.microsoft.com/office/drawing/2014/main" id="{4FA0B9A7-CC2C-EB16-4DE1-6A18C6F76292}"/>
                  </a:ext>
                </a:extLst>
              </p:cNvPr>
              <p:cNvSpPr>
                <a:spLocks noGrp="1"/>
              </p:cNvSpPr>
              <p:nvPr>
                <p:ph type="body" idx="12"/>
              </p:nvPr>
            </p:nvSpPr>
            <p:spPr/>
            <p:txBody>
              <a:bodyPr/>
              <a:lstStyle/>
              <a:p>
                <a:pPr marR="250416" lvl="1">
                  <a:lnSpc>
                    <a:spcPct val="110000"/>
                  </a:lnSpc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A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A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A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A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A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A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A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AU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A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A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AU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  <m:sSub>
                                <m:sSubPr>
                                  <m:ctrlP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A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d>
                              <m:sSub>
                                <m:sSubPr>
                                  <m:ctrlP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A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     </m:t>
                              </m:r>
                              <m:r>
                                <m:rPr>
                                  <m:sty m:val="p"/>
                                </m:rPr>
                                <a:rPr lang="en-AU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if</m:t>
                              </m:r>
                              <m:r>
                                <a:rPr lang="en-AU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a:rPr lang="en-A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 </m:t>
                              </m:r>
                              <m:sSub>
                                <m:sSubPr>
                                  <m:ctrlP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A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≥</m:t>
                              </m:r>
                              <m:sSub>
                                <m:sSubPr>
                                  <m:ctrlP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AU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A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  <m:sSub>
                                <m:sSubPr>
                                  <m:ctrlP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A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AU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AU" sz="24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d>
                              <m:sSub>
                                <m:sSubPr>
                                  <m:ctrlP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A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     </m:t>
                              </m:r>
                              <m:r>
                                <m:rPr>
                                  <m:sty m:val="p"/>
                                </m:rPr>
                                <a:rPr lang="en-AU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if</m:t>
                              </m:r>
                              <m:r>
                                <a:rPr lang="en-A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     </m:t>
                              </m:r>
                              <m:sSub>
                                <m:sSubPr>
                                  <m:ctrlP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A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&lt;</m:t>
                              </m:r>
                              <m:sSub>
                                <m:sSubPr>
                                  <m:ctrlP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en-AU" sz="2400" spc="-10" dirty="0">
                  <a:solidFill>
                    <a:schemeClr val="tx1"/>
                  </a:solidFill>
                  <a:cs typeface="Arial"/>
                </a:endParaRPr>
              </a:p>
              <a:p>
                <a:pPr marR="250416" lvl="1">
                  <a:lnSpc>
                    <a:spcPct val="110000"/>
                  </a:lnSpc>
                  <a:spcAft>
                    <a:spcPts val="1200"/>
                  </a:spcAft>
                </a:pPr>
                <a:endParaRPr lang="en-AU" sz="2400" spc="-10" dirty="0">
                  <a:solidFill>
                    <a:schemeClr val="tx1"/>
                  </a:solidFill>
                  <a:cs typeface="Arial"/>
                </a:endParaRPr>
              </a:p>
              <a:p>
                <a:pPr marR="250416" lvl="1">
                  <a:lnSpc>
                    <a:spcPct val="110000"/>
                  </a:lnSpc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A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A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A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A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A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A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A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AU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A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A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A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  <m:sSub>
                                <m:sSubPr>
                                  <m:ctrlP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A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</m:d>
                              <m:sSub>
                                <m:sSubPr>
                                  <m:ctrlP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A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     </m:t>
                              </m:r>
                              <m:r>
                                <m:rPr>
                                  <m:sty m:val="p"/>
                                </m:rPr>
                                <a:rPr lang="en-AU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if</m:t>
                              </m:r>
                              <m:r>
                                <a:rPr lang="en-AU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a:rPr lang="en-A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 </m:t>
                              </m:r>
                              <m:sSub>
                                <m:sSubPr>
                                  <m:ctrlP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A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≥</m:t>
                              </m:r>
                              <m:sSub>
                                <m:sSubPr>
                                  <m:ctrlP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A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  <m:sSub>
                                <m:sSubPr>
                                  <m:ctrlP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A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</m:d>
                              <m:sSub>
                                <m:sSubPr>
                                  <m:ctrlP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A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     </m:t>
                              </m:r>
                              <m:r>
                                <m:rPr>
                                  <m:sty m:val="p"/>
                                </m:rPr>
                                <a:rPr lang="en-AU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if</m:t>
                              </m:r>
                              <m:r>
                                <a:rPr lang="en-A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     </m:t>
                              </m:r>
                              <m:sSub>
                                <m:sSubPr>
                                  <m:ctrlP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A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&lt;</m:t>
                              </m:r>
                              <m:sSub>
                                <m:sSubPr>
                                  <m:ctrlP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en-AU" sz="2400" spc="-10" dirty="0">
                  <a:solidFill>
                    <a:schemeClr val="tx1"/>
                  </a:solidFill>
                  <a:cs typeface="Arial"/>
                </a:endParaRPr>
              </a:p>
            </p:txBody>
          </p:sp>
        </mc:Choice>
        <mc:Fallback xmlns="">
          <p:sp>
            <p:nvSpPr>
              <p:cNvPr id="6" name="Text Placeholder 5">
                <a:extLst>
                  <a:ext uri="{FF2B5EF4-FFF2-40B4-BE49-F238E27FC236}">
                    <a16:creationId xmlns:a16="http://schemas.microsoft.com/office/drawing/2014/main" id="{4FA0B9A7-CC2C-EB16-4DE1-6A18C6F7629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2"/>
              </p:nvPr>
            </p:nvSpPr>
            <p:spPr>
              <a:blipFill>
                <a:blip r:embed="rId4"/>
                <a:stretch>
                  <a:fillRect t="-50932" b="-48447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398889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DB8D81-4C8E-8535-1118-C1899BF0A7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2C7820E-211D-8501-3C04-19F1C34E8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solidFill>
                  <a:schemeClr val="tx1"/>
                </a:solidFill>
              </a:rPr>
              <a:t>Distributional preferences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D1403CD-C072-AE70-B5AE-D5A81401E89F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endParaRPr lang="en-AU" sz="2400" dirty="0"/>
          </a:p>
          <a:p>
            <a:endParaRPr lang="en-AU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5">
                <a:extLst>
                  <a:ext uri="{FF2B5EF4-FFF2-40B4-BE49-F238E27FC236}">
                    <a16:creationId xmlns:a16="http://schemas.microsoft.com/office/drawing/2014/main" id="{E53CE76E-F598-B9E7-CC5F-AD72DC53071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80254" y="1540698"/>
                <a:ext cx="10957594" cy="408140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1500"/>
                  </a:spcAft>
                  <a:buFont typeface="Arial" panose="020B0604020202020204" pitchFamily="34" charset="0"/>
                  <a:buNone/>
                  <a:defRPr lang="en-AU" sz="1800" kern="120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1">
                  <a:lnSpc>
                    <a:spcPct val="110000"/>
                  </a:lnSpc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</m:ctrlPr>
                        </m:sSubPr>
                        <m:e>
                          <m:r>
                            <a:rPr lang="en-A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𝑈</m:t>
                          </m:r>
                        </m:e>
                        <m:sub>
                          <m:r>
                            <a:rPr lang="en-A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A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A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/>
                                </a:rPr>
                              </m:ctrlPr>
                            </m:sSubPr>
                            <m:e>
                              <m:r>
                                <a:rPr lang="en-A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A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/>
                                </a:rPr>
                                <m:t>𝑖</m:t>
                              </m:r>
                            </m:sub>
                          </m:sSub>
                          <m:r>
                            <a:rPr lang="en-AU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 </m:t>
                          </m:r>
                        </m:e>
                      </m:d>
                      <m:r>
                        <a:rPr lang="en-AU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/>
                        </a:rPr>
                        <m:t>=</m:t>
                      </m:r>
                      <m:sSub>
                        <m:sSubPr>
                          <m:ctrlPr>
                            <a:rPr lang="en-A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</m:ctrlPr>
                        </m:sSubPr>
                        <m:e>
                          <m:r>
                            <a:rPr lang="en-A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𝑥</m:t>
                          </m:r>
                        </m:e>
                        <m:sub>
                          <m:r>
                            <a:rPr lang="en-A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  <a:p>
                <a:pPr lvl="1">
                  <a:lnSpc>
                    <a:spcPct val="110000"/>
                  </a:lnSpc>
                  <a:spcAft>
                    <a:spcPts val="1200"/>
                  </a:spcAft>
                </a:pPr>
                <a:endParaRPr lang="en-AU" sz="2400" i="1" dirty="0">
                  <a:solidFill>
                    <a:schemeClr val="tx1"/>
                  </a:solidFill>
                  <a:latin typeface="Cambria Math" panose="02040503050406030204" pitchFamily="18" charset="0"/>
                  <a:cs typeface="Arial"/>
                </a:endParaRPr>
              </a:p>
              <a:p>
                <a:pPr lvl="1">
                  <a:lnSpc>
                    <a:spcPct val="110000"/>
                  </a:lnSpc>
                  <a:spcAft>
                    <a:spcPts val="1200"/>
                  </a:spcAft>
                </a:pPr>
                <a:endParaRPr lang="en-AU" sz="2400" i="1" dirty="0">
                  <a:solidFill>
                    <a:schemeClr val="tx1"/>
                  </a:solidFill>
                  <a:latin typeface="Cambria Math" panose="02040503050406030204" pitchFamily="18" charset="0"/>
                  <a:cs typeface="Arial"/>
                </a:endParaRPr>
              </a:p>
              <a:p>
                <a:pPr lvl="1">
                  <a:lnSpc>
                    <a:spcPct val="110000"/>
                  </a:lnSpc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</m:ctrlPr>
                        </m:sSubPr>
                        <m:e>
                          <m:r>
                            <a:rPr lang="en-A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𝑈</m:t>
                          </m:r>
                        </m:e>
                        <m:sub>
                          <m:r>
                            <a:rPr lang="en-A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A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A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/>
                                </a:rPr>
                              </m:ctrlPr>
                            </m:sSubPr>
                            <m:e>
                              <m:r>
                                <a:rPr lang="en-A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A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/>
                                </a:rPr>
                                <m:t>𝑖</m:t>
                              </m:r>
                            </m:sub>
                          </m:sSub>
                          <m:r>
                            <a:rPr lang="en-A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,</m:t>
                          </m:r>
                          <m:sSub>
                            <m:sSubPr>
                              <m:ctrlPr>
                                <a:rPr lang="en-A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/>
                                </a:rPr>
                              </m:ctrlPr>
                            </m:sSubPr>
                            <m:e>
                              <m:r>
                                <a:rPr lang="en-A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A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AU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/>
                        </a:rPr>
                        <m:t>=</m:t>
                      </m:r>
                      <m:sSub>
                        <m:sSubPr>
                          <m:ctrlPr>
                            <a:rPr lang="en-A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</m:ctrlPr>
                        </m:sSubPr>
                        <m:e>
                          <m:r>
                            <a:rPr lang="en-A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𝑥</m:t>
                          </m:r>
                        </m:e>
                        <m:sub>
                          <m:r>
                            <a:rPr lang="en-A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𝑖</m:t>
                          </m:r>
                        </m:sub>
                      </m:sSub>
                      <m:r>
                        <a:rPr lang="en-AU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/>
                        </a:rPr>
                        <m:t>+</m:t>
                      </m:r>
                      <m:r>
                        <a:rPr lang="en-AU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/>
                        </a:rPr>
                        <m:t>𝛼</m:t>
                      </m:r>
                      <m:sSub>
                        <m:sSubPr>
                          <m:ctrlPr>
                            <a:rPr lang="en-A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</m:ctrlPr>
                        </m:sSubPr>
                        <m:e>
                          <m:r>
                            <a:rPr lang="en-A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𝑥</m:t>
                          </m:r>
                        </m:e>
                        <m:sub>
                          <m:r>
                            <a:rPr lang="en-A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Text Placeholder 5">
                <a:extLst>
                  <a:ext uri="{FF2B5EF4-FFF2-40B4-BE49-F238E27FC236}">
                    <a16:creationId xmlns:a16="http://schemas.microsoft.com/office/drawing/2014/main" id="{E53CE76E-F598-B9E7-CC5F-AD72DC5307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254" y="1540698"/>
                <a:ext cx="10957594" cy="408140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own Arrow 2">
            <a:extLst>
              <a:ext uri="{FF2B5EF4-FFF2-40B4-BE49-F238E27FC236}">
                <a16:creationId xmlns:a16="http://schemas.microsoft.com/office/drawing/2014/main" id="{48E87F14-077F-8DF1-E057-6DA5E56E4DC7}"/>
              </a:ext>
            </a:extLst>
          </p:cNvPr>
          <p:cNvSpPr/>
          <p:nvPr/>
        </p:nvSpPr>
        <p:spPr>
          <a:xfrm>
            <a:off x="5867400" y="2197100"/>
            <a:ext cx="457200" cy="1092200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1792565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F92683-1FA2-DA8F-D20A-7590AD9226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2E187D7-859A-0CEE-D910-C91D9100A8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solidFill>
                  <a:schemeClr val="tx1"/>
                </a:solidFill>
              </a:rPr>
              <a:t>Other distributional preferences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Placeholder 5">
                <a:extLst>
                  <a:ext uri="{FF2B5EF4-FFF2-40B4-BE49-F238E27FC236}">
                    <a16:creationId xmlns:a16="http://schemas.microsoft.com/office/drawing/2014/main" id="{25074CED-92B5-F588-E7DD-6A53D95BBCA5}"/>
                  </a:ext>
                </a:extLst>
              </p:cNvPr>
              <p:cNvSpPr>
                <a:spLocks noGrp="1"/>
              </p:cNvSpPr>
              <p:nvPr>
                <p:ph type="body" idx="12"/>
              </p:nvPr>
            </p:nvSpPr>
            <p:spPr/>
            <p:txBody>
              <a:bodyPr/>
              <a:lstStyle/>
              <a:p>
                <a:pPr marR="250416" lvl="1">
                  <a:lnSpc>
                    <a:spcPct val="110000"/>
                  </a:lnSpc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A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A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A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A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A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A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A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AU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A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A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A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  <m:sSub>
                                <m:sSubPr>
                                  <m:ctrlP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A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</m:d>
                              <m:sSub>
                                <m:sSubPr>
                                  <m:ctrlP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A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     </m:t>
                              </m:r>
                              <m:r>
                                <m:rPr>
                                  <m:sty m:val="p"/>
                                </m:rPr>
                                <a:rPr lang="en-AU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if</m:t>
                              </m:r>
                              <m:r>
                                <a:rPr lang="en-AU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a:rPr lang="en-A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 </m:t>
                              </m:r>
                              <m:sSub>
                                <m:sSubPr>
                                  <m:ctrlP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A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≥</m:t>
                              </m:r>
                              <m:sSub>
                                <m:sSubPr>
                                  <m:ctrlP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A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  <m:sSub>
                                <m:sSubPr>
                                  <m:ctrlP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A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</m:d>
                              <m:sSub>
                                <m:sSubPr>
                                  <m:ctrlP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A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     </m:t>
                              </m:r>
                              <m:r>
                                <m:rPr>
                                  <m:sty m:val="p"/>
                                </m:rPr>
                                <a:rPr lang="en-AU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if</m:t>
                              </m:r>
                              <m:r>
                                <a:rPr lang="en-A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     </m:t>
                              </m:r>
                              <m:sSub>
                                <m:sSubPr>
                                  <m:ctrlP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A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&lt;</m:t>
                              </m:r>
                              <m:sSub>
                                <m:sSubPr>
                                  <m:ctrlP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en-AU" sz="2400" spc="-10" dirty="0">
                  <a:solidFill>
                    <a:schemeClr val="tx1"/>
                  </a:solidFill>
                  <a:cs typeface="Arial"/>
                </a:endParaRPr>
              </a:p>
            </p:txBody>
          </p:sp>
        </mc:Choice>
        <mc:Fallback xmlns="">
          <p:sp>
            <p:nvSpPr>
              <p:cNvPr id="6" name="Text Placeholder 5">
                <a:extLst>
                  <a:ext uri="{FF2B5EF4-FFF2-40B4-BE49-F238E27FC236}">
                    <a16:creationId xmlns:a16="http://schemas.microsoft.com/office/drawing/2014/main" id="{25074CED-92B5-F588-E7DD-6A53D95BBCA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2"/>
              </p:nvPr>
            </p:nvSpPr>
            <p:spPr>
              <a:blipFill>
                <a:blip r:embed="rId4"/>
                <a:stretch>
                  <a:fillRect t="-50932" b="-4037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218189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436FA4-6A09-3CB1-CF34-254E6B011D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2CABE67-DCE0-DCD3-750C-9E35E4AF8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solidFill>
                  <a:schemeClr val="tx1"/>
                </a:solidFill>
              </a:rPr>
              <a:t>Other distributional preferences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Placeholder 5">
                <a:extLst>
                  <a:ext uri="{FF2B5EF4-FFF2-40B4-BE49-F238E27FC236}">
                    <a16:creationId xmlns:a16="http://schemas.microsoft.com/office/drawing/2014/main" id="{C57E2AFA-E1D9-B237-7B8B-83C72977EE14}"/>
                  </a:ext>
                </a:extLst>
              </p:cNvPr>
              <p:cNvSpPr>
                <a:spLocks noGrp="1"/>
              </p:cNvSpPr>
              <p:nvPr>
                <p:ph type="body" idx="12"/>
              </p:nvPr>
            </p:nvSpPr>
            <p:spPr/>
            <p:txBody>
              <a:bodyPr/>
              <a:lstStyle/>
              <a:p>
                <a:pPr marR="250416" lvl="1">
                  <a:lnSpc>
                    <a:spcPct val="110000"/>
                  </a:lnSpc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A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A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A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A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A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A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A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AU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A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A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A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  <m:sSub>
                                <m:sSubPr>
                                  <m:ctrlP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A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</m:d>
                              <m:sSub>
                                <m:sSubPr>
                                  <m:ctrlP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A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     </m:t>
                              </m:r>
                              <m:r>
                                <m:rPr>
                                  <m:sty m:val="p"/>
                                </m:rPr>
                                <a:rPr lang="en-AU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if</m:t>
                              </m:r>
                              <m:r>
                                <a:rPr lang="en-AU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a:rPr lang="en-A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 </m:t>
                              </m:r>
                              <m:sSub>
                                <m:sSubPr>
                                  <m:ctrlP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A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≥</m:t>
                              </m:r>
                              <m:sSub>
                                <m:sSubPr>
                                  <m:ctrlP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A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  <m:sSub>
                                <m:sSubPr>
                                  <m:ctrlP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A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</m:d>
                              <m:sSub>
                                <m:sSubPr>
                                  <m:ctrlP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A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     </m:t>
                              </m:r>
                              <m:r>
                                <m:rPr>
                                  <m:sty m:val="p"/>
                                </m:rPr>
                                <a:rPr lang="en-AU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if</m:t>
                              </m:r>
                              <m:r>
                                <a:rPr lang="en-A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     </m:t>
                              </m:r>
                              <m:sSub>
                                <m:sSubPr>
                                  <m:ctrlP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A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&lt;</m:t>
                              </m:r>
                              <m:sSub>
                                <m:sSubPr>
                                  <m:ctrlP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en-AU" sz="2400" spc="-10" dirty="0">
                  <a:solidFill>
                    <a:schemeClr val="tx1"/>
                  </a:solidFill>
                  <a:cs typeface="Arial"/>
                </a:endParaRPr>
              </a:p>
              <a:p>
                <a:pPr marL="99414">
                  <a:lnSpc>
                    <a:spcPct val="110000"/>
                  </a:lnSpc>
                  <a:spcAft>
                    <a:spcPts val="1200"/>
                  </a:spcAft>
                  <a:buClr>
                    <a:schemeClr val="tx1"/>
                  </a:buClr>
                  <a:tabLst>
                    <a:tab pos="344796" algn="l"/>
                  </a:tabLst>
                </a:pPr>
                <a14:m>
                  <m:oMath xmlns:m="http://schemas.openxmlformats.org/officeDocument/2006/math">
                    <m:r>
                      <a:rPr lang="el-GR" sz="2400" i="1" dirty="0">
                        <a:latin typeface="Cambria Math" panose="02040503050406030204" pitchFamily="18" charset="0"/>
                        <a:cs typeface="Georgia"/>
                      </a:rPr>
                      <m:t>𝜌</m:t>
                    </m:r>
                    <m:r>
                      <a:rPr lang="en-AU" sz="2400" b="0" i="1" dirty="0" smtClean="0">
                        <a:latin typeface="Cambria Math" panose="02040503050406030204" pitchFamily="18" charset="0"/>
                        <a:cs typeface="Georgia"/>
                      </a:rPr>
                      <m:t>&gt;0</m:t>
                    </m:r>
                  </m:oMath>
                </a14:m>
                <a:r>
                  <a:rPr lang="en-AU" sz="2400" dirty="0">
                    <a:cs typeface="PMingLiU"/>
                  </a:rPr>
                  <a:t> and </a:t>
                </a:r>
                <a14:m>
                  <m:oMath xmlns:m="http://schemas.openxmlformats.org/officeDocument/2006/math">
                    <m:r>
                      <a:rPr lang="el-GR" sz="2400" i="1" dirty="0">
                        <a:latin typeface="Cambria Math" panose="02040503050406030204" pitchFamily="18" charset="0"/>
                        <a:cs typeface="Georgia"/>
                      </a:rPr>
                      <m:t>𝜎</m:t>
                    </m:r>
                    <m:r>
                      <a:rPr lang="en-AU" sz="2400" i="1" dirty="0">
                        <a:latin typeface="Cambria Math" panose="02040503050406030204" pitchFamily="18" charset="0"/>
                        <a:cs typeface="Georgia"/>
                      </a:rPr>
                      <m:t>&gt;0</m:t>
                    </m:r>
                  </m:oMath>
                </a14:m>
                <a:r>
                  <a:rPr lang="en-AU" sz="2400" dirty="0">
                    <a:cs typeface="PMingLiU"/>
                  </a:rPr>
                  <a:t>: altruism</a:t>
                </a:r>
                <a:endParaRPr lang="en-AU" sz="2400" dirty="0">
                  <a:cs typeface="Arial"/>
                </a:endParaRPr>
              </a:p>
            </p:txBody>
          </p:sp>
        </mc:Choice>
        <mc:Fallback xmlns="">
          <p:sp>
            <p:nvSpPr>
              <p:cNvPr id="6" name="Text Placeholder 5">
                <a:extLst>
                  <a:ext uri="{FF2B5EF4-FFF2-40B4-BE49-F238E27FC236}">
                    <a16:creationId xmlns:a16="http://schemas.microsoft.com/office/drawing/2014/main" id="{C57E2AFA-E1D9-B237-7B8B-83C72977EE1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2"/>
              </p:nvPr>
            </p:nvSpPr>
            <p:spPr>
              <a:blipFill>
                <a:blip r:embed="rId4"/>
                <a:stretch>
                  <a:fillRect t="-50932" b="-4037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5334122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DBA0EE-FFF9-8504-F946-819D03E26E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DEC13E3-BABE-13E6-096C-2339D5C3C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solidFill>
                  <a:schemeClr val="tx1"/>
                </a:solidFill>
              </a:rPr>
              <a:t>Other distributional preferences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Placeholder 5">
                <a:extLst>
                  <a:ext uri="{FF2B5EF4-FFF2-40B4-BE49-F238E27FC236}">
                    <a16:creationId xmlns:a16="http://schemas.microsoft.com/office/drawing/2014/main" id="{4D8F9D39-AA66-2967-9500-D86008FD333D}"/>
                  </a:ext>
                </a:extLst>
              </p:cNvPr>
              <p:cNvSpPr>
                <a:spLocks noGrp="1"/>
              </p:cNvSpPr>
              <p:nvPr>
                <p:ph type="body" idx="12"/>
              </p:nvPr>
            </p:nvSpPr>
            <p:spPr/>
            <p:txBody>
              <a:bodyPr/>
              <a:lstStyle/>
              <a:p>
                <a:pPr marR="250416" lvl="1">
                  <a:lnSpc>
                    <a:spcPct val="110000"/>
                  </a:lnSpc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A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A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A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A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A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A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A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AU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A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A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A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  <m:sSub>
                                <m:sSubPr>
                                  <m:ctrlP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A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</m:d>
                              <m:sSub>
                                <m:sSubPr>
                                  <m:ctrlP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A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     </m:t>
                              </m:r>
                              <m:r>
                                <m:rPr>
                                  <m:sty m:val="p"/>
                                </m:rPr>
                                <a:rPr lang="en-AU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if</m:t>
                              </m:r>
                              <m:r>
                                <a:rPr lang="en-AU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a:rPr lang="en-A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 </m:t>
                              </m:r>
                              <m:sSub>
                                <m:sSubPr>
                                  <m:ctrlP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A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≥</m:t>
                              </m:r>
                              <m:sSub>
                                <m:sSubPr>
                                  <m:ctrlP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A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  <m:sSub>
                                <m:sSubPr>
                                  <m:ctrlP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A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</m:d>
                              <m:sSub>
                                <m:sSubPr>
                                  <m:ctrlP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A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     </m:t>
                              </m:r>
                              <m:r>
                                <m:rPr>
                                  <m:sty m:val="p"/>
                                </m:rPr>
                                <a:rPr lang="en-AU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if</m:t>
                              </m:r>
                              <m:r>
                                <a:rPr lang="en-A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     </m:t>
                              </m:r>
                              <m:sSub>
                                <m:sSubPr>
                                  <m:ctrlP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A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&lt;</m:t>
                              </m:r>
                              <m:sSub>
                                <m:sSubPr>
                                  <m:ctrlP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en-AU" sz="2400" spc="-10" dirty="0">
                  <a:solidFill>
                    <a:schemeClr val="tx1"/>
                  </a:solidFill>
                  <a:cs typeface="Arial"/>
                </a:endParaRPr>
              </a:p>
              <a:p>
                <a:pPr marL="99414">
                  <a:lnSpc>
                    <a:spcPct val="110000"/>
                  </a:lnSpc>
                  <a:spcAft>
                    <a:spcPts val="1200"/>
                  </a:spcAft>
                  <a:buClr>
                    <a:schemeClr val="tx1"/>
                  </a:buClr>
                  <a:tabLst>
                    <a:tab pos="344796" algn="l"/>
                  </a:tabLst>
                </a:pPr>
                <a14:m>
                  <m:oMath xmlns:m="http://schemas.openxmlformats.org/officeDocument/2006/math">
                    <m:r>
                      <a:rPr lang="el-GR" sz="2400" i="1" dirty="0">
                        <a:latin typeface="Cambria Math" panose="02040503050406030204" pitchFamily="18" charset="0"/>
                        <a:cs typeface="Georgia"/>
                      </a:rPr>
                      <m:t>𝜌</m:t>
                    </m:r>
                    <m:r>
                      <a:rPr lang="en-AU" sz="2400" b="0" i="1" dirty="0" smtClean="0">
                        <a:latin typeface="Cambria Math" panose="02040503050406030204" pitchFamily="18" charset="0"/>
                        <a:cs typeface="Georgia"/>
                      </a:rPr>
                      <m:t>&gt;0</m:t>
                    </m:r>
                  </m:oMath>
                </a14:m>
                <a:r>
                  <a:rPr lang="en-AU" sz="2400" dirty="0">
                    <a:cs typeface="PMingLiU"/>
                  </a:rPr>
                  <a:t> and </a:t>
                </a:r>
                <a14:m>
                  <m:oMath xmlns:m="http://schemas.openxmlformats.org/officeDocument/2006/math">
                    <m:r>
                      <a:rPr lang="el-GR" sz="2400" i="1" dirty="0">
                        <a:latin typeface="Cambria Math" panose="02040503050406030204" pitchFamily="18" charset="0"/>
                        <a:cs typeface="Georgia"/>
                      </a:rPr>
                      <m:t>𝜎</m:t>
                    </m:r>
                    <m:r>
                      <a:rPr lang="en-AU" sz="2400" i="1" dirty="0">
                        <a:latin typeface="Cambria Math" panose="02040503050406030204" pitchFamily="18" charset="0"/>
                        <a:cs typeface="Georgia"/>
                      </a:rPr>
                      <m:t>&gt;0</m:t>
                    </m:r>
                  </m:oMath>
                </a14:m>
                <a:r>
                  <a:rPr lang="en-AU" sz="2400" dirty="0">
                    <a:cs typeface="PMingLiU"/>
                  </a:rPr>
                  <a:t>: altruism</a:t>
                </a:r>
                <a:endParaRPr lang="en-AU" sz="2400" dirty="0">
                  <a:cs typeface="Arial"/>
                </a:endParaRPr>
              </a:p>
              <a:p>
                <a:pPr marL="99414">
                  <a:lnSpc>
                    <a:spcPct val="110000"/>
                  </a:lnSpc>
                  <a:spcAft>
                    <a:spcPts val="1200"/>
                  </a:spcAft>
                  <a:buClr>
                    <a:schemeClr val="tx1"/>
                  </a:buClr>
                  <a:tabLst>
                    <a:tab pos="344796" algn="l"/>
                  </a:tabLst>
                </a:pPr>
                <a14:m>
                  <m:oMath xmlns:m="http://schemas.openxmlformats.org/officeDocument/2006/math">
                    <m:r>
                      <a:rPr lang="en-AU" sz="2400" i="1" dirty="0" smtClean="0">
                        <a:latin typeface="Cambria Math" panose="02040503050406030204" pitchFamily="18" charset="0"/>
                        <a:cs typeface="PMingLiU"/>
                      </a:rPr>
                      <m:t>1</m:t>
                    </m:r>
                    <m:r>
                      <a:rPr lang="en-AU" sz="2400" i="1" dirty="0">
                        <a:latin typeface="Cambria Math" panose="02040503050406030204" pitchFamily="18" charset="0"/>
                        <a:cs typeface="Cambria"/>
                      </a:rPr>
                      <m:t>≥</m:t>
                    </m:r>
                    <m:r>
                      <a:rPr lang="el-GR" sz="2400" i="1" dirty="0">
                        <a:latin typeface="Cambria Math" panose="02040503050406030204" pitchFamily="18" charset="0"/>
                        <a:cs typeface="Georgia"/>
                      </a:rPr>
                      <m:t>𝜌</m:t>
                    </m:r>
                    <m:r>
                      <a:rPr lang="en-AU" sz="2400" b="0" i="1" dirty="0" smtClean="0">
                        <a:latin typeface="Cambria Math" panose="02040503050406030204" pitchFamily="18" charset="0"/>
                        <a:cs typeface="Cambria"/>
                      </a:rPr>
                      <m:t>&gt;</m:t>
                    </m:r>
                    <m:r>
                      <a:rPr lang="el-GR" sz="2400" i="1" dirty="0">
                        <a:latin typeface="Cambria Math" panose="02040503050406030204" pitchFamily="18" charset="0"/>
                        <a:cs typeface="PMingLiU"/>
                      </a:rPr>
                      <m:t>0</m:t>
                    </m:r>
                    <m:r>
                      <a:rPr lang="en-AU" sz="2400" b="0" i="1" dirty="0" smtClean="0">
                        <a:latin typeface="Cambria Math" panose="02040503050406030204" pitchFamily="18" charset="0"/>
                        <a:cs typeface="Cambria"/>
                      </a:rPr>
                      <m:t>&gt;</m:t>
                    </m:r>
                    <m:r>
                      <a:rPr lang="el-GR" sz="2400" i="1" dirty="0">
                        <a:latin typeface="Cambria Math" panose="02040503050406030204" pitchFamily="18" charset="0"/>
                        <a:cs typeface="Georgia"/>
                      </a:rPr>
                      <m:t>𝜎</m:t>
                    </m:r>
                  </m:oMath>
                </a14:m>
                <a:r>
                  <a:rPr lang="en-AU" sz="2400" dirty="0">
                    <a:cs typeface="Georgia"/>
                  </a:rPr>
                  <a:t>: </a:t>
                </a:r>
                <a:r>
                  <a:rPr lang="en-AU" sz="2400" dirty="0">
                    <a:cs typeface="Arial"/>
                  </a:rPr>
                  <a:t>inequality aversion</a:t>
                </a:r>
              </a:p>
            </p:txBody>
          </p:sp>
        </mc:Choice>
        <mc:Fallback xmlns="">
          <p:sp>
            <p:nvSpPr>
              <p:cNvPr id="6" name="Text Placeholder 5">
                <a:extLst>
                  <a:ext uri="{FF2B5EF4-FFF2-40B4-BE49-F238E27FC236}">
                    <a16:creationId xmlns:a16="http://schemas.microsoft.com/office/drawing/2014/main" id="{4D8F9D39-AA66-2967-9500-D86008FD333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2"/>
              </p:nvPr>
            </p:nvSpPr>
            <p:spPr>
              <a:blipFill>
                <a:blip r:embed="rId4"/>
                <a:stretch>
                  <a:fillRect t="-50932" b="-4037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3774874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55FDB2-8E30-AFBC-731D-0F9BF8EB07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08AA354-2B2D-8C8D-6860-55570FF60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solidFill>
                  <a:schemeClr val="tx1"/>
                </a:solidFill>
              </a:rPr>
              <a:t>Other distributional preferences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Placeholder 5">
                <a:extLst>
                  <a:ext uri="{FF2B5EF4-FFF2-40B4-BE49-F238E27FC236}">
                    <a16:creationId xmlns:a16="http://schemas.microsoft.com/office/drawing/2014/main" id="{54E9D940-BB0B-2B70-8013-92C50F7A8356}"/>
                  </a:ext>
                </a:extLst>
              </p:cNvPr>
              <p:cNvSpPr>
                <a:spLocks noGrp="1"/>
              </p:cNvSpPr>
              <p:nvPr>
                <p:ph type="body" idx="12"/>
              </p:nvPr>
            </p:nvSpPr>
            <p:spPr/>
            <p:txBody>
              <a:bodyPr/>
              <a:lstStyle/>
              <a:p>
                <a:pPr marR="250416" lvl="1">
                  <a:lnSpc>
                    <a:spcPct val="110000"/>
                  </a:lnSpc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A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A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A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A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A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A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A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AU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A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A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A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  <m:sSub>
                                <m:sSubPr>
                                  <m:ctrlP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A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</m:d>
                              <m:sSub>
                                <m:sSubPr>
                                  <m:ctrlP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A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     </m:t>
                              </m:r>
                              <m:r>
                                <m:rPr>
                                  <m:sty m:val="p"/>
                                </m:rPr>
                                <a:rPr lang="en-AU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if</m:t>
                              </m:r>
                              <m:r>
                                <a:rPr lang="en-AU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a:rPr lang="en-A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 </m:t>
                              </m:r>
                              <m:sSub>
                                <m:sSubPr>
                                  <m:ctrlP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A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≥</m:t>
                              </m:r>
                              <m:sSub>
                                <m:sSubPr>
                                  <m:ctrlP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A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  <m:sSub>
                                <m:sSubPr>
                                  <m:ctrlP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A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</m:d>
                              <m:sSub>
                                <m:sSubPr>
                                  <m:ctrlP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A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     </m:t>
                              </m:r>
                              <m:r>
                                <m:rPr>
                                  <m:sty m:val="p"/>
                                </m:rPr>
                                <a:rPr lang="en-AU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if</m:t>
                              </m:r>
                              <m:r>
                                <a:rPr lang="en-A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     </m:t>
                              </m:r>
                              <m:sSub>
                                <m:sSubPr>
                                  <m:ctrlP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A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&lt;</m:t>
                              </m:r>
                              <m:sSub>
                                <m:sSubPr>
                                  <m:ctrlP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en-AU" sz="2400" spc="-10" dirty="0">
                  <a:solidFill>
                    <a:schemeClr val="tx1"/>
                  </a:solidFill>
                  <a:cs typeface="Arial"/>
                </a:endParaRPr>
              </a:p>
              <a:p>
                <a:pPr marL="99414">
                  <a:lnSpc>
                    <a:spcPct val="110000"/>
                  </a:lnSpc>
                  <a:spcAft>
                    <a:spcPts val="1200"/>
                  </a:spcAft>
                  <a:buClr>
                    <a:schemeClr val="tx1"/>
                  </a:buClr>
                  <a:tabLst>
                    <a:tab pos="344796" algn="l"/>
                  </a:tabLst>
                </a:pPr>
                <a14:m>
                  <m:oMath xmlns:m="http://schemas.openxmlformats.org/officeDocument/2006/math">
                    <m:r>
                      <a:rPr lang="el-GR" sz="2400" i="1" dirty="0">
                        <a:latin typeface="Cambria Math" panose="02040503050406030204" pitchFamily="18" charset="0"/>
                        <a:cs typeface="Georgia"/>
                      </a:rPr>
                      <m:t>𝜌</m:t>
                    </m:r>
                    <m:r>
                      <a:rPr lang="en-AU" sz="2400" b="0" i="1" dirty="0" smtClean="0">
                        <a:latin typeface="Cambria Math" panose="02040503050406030204" pitchFamily="18" charset="0"/>
                        <a:cs typeface="Georgia"/>
                      </a:rPr>
                      <m:t>&gt;0</m:t>
                    </m:r>
                  </m:oMath>
                </a14:m>
                <a:r>
                  <a:rPr lang="en-AU" sz="2400" dirty="0">
                    <a:cs typeface="PMingLiU"/>
                  </a:rPr>
                  <a:t> and </a:t>
                </a:r>
                <a14:m>
                  <m:oMath xmlns:m="http://schemas.openxmlformats.org/officeDocument/2006/math">
                    <m:r>
                      <a:rPr lang="el-GR" sz="2400" i="1" dirty="0">
                        <a:latin typeface="Cambria Math" panose="02040503050406030204" pitchFamily="18" charset="0"/>
                        <a:cs typeface="Georgia"/>
                      </a:rPr>
                      <m:t>𝜎</m:t>
                    </m:r>
                    <m:r>
                      <a:rPr lang="en-AU" sz="2400" i="1" dirty="0">
                        <a:latin typeface="Cambria Math" panose="02040503050406030204" pitchFamily="18" charset="0"/>
                        <a:cs typeface="Georgia"/>
                      </a:rPr>
                      <m:t>&gt;0</m:t>
                    </m:r>
                  </m:oMath>
                </a14:m>
                <a:r>
                  <a:rPr lang="en-AU" sz="2400" dirty="0">
                    <a:cs typeface="PMingLiU"/>
                  </a:rPr>
                  <a:t>: altruism</a:t>
                </a:r>
                <a:endParaRPr lang="en-AU" sz="2400" dirty="0">
                  <a:cs typeface="Arial"/>
                </a:endParaRPr>
              </a:p>
              <a:p>
                <a:pPr marL="99414">
                  <a:lnSpc>
                    <a:spcPct val="110000"/>
                  </a:lnSpc>
                  <a:spcAft>
                    <a:spcPts val="1200"/>
                  </a:spcAft>
                  <a:buClr>
                    <a:schemeClr val="tx1"/>
                  </a:buClr>
                  <a:tabLst>
                    <a:tab pos="344796" algn="l"/>
                  </a:tabLst>
                </a:pPr>
                <a14:m>
                  <m:oMath xmlns:m="http://schemas.openxmlformats.org/officeDocument/2006/math">
                    <m:r>
                      <a:rPr lang="en-AU" sz="2400" i="1" dirty="0" smtClean="0">
                        <a:latin typeface="Cambria Math" panose="02040503050406030204" pitchFamily="18" charset="0"/>
                        <a:cs typeface="PMingLiU"/>
                      </a:rPr>
                      <m:t>1</m:t>
                    </m:r>
                    <m:r>
                      <a:rPr lang="en-AU" sz="2400" i="1" dirty="0">
                        <a:latin typeface="Cambria Math" panose="02040503050406030204" pitchFamily="18" charset="0"/>
                        <a:cs typeface="Cambria"/>
                      </a:rPr>
                      <m:t>≥</m:t>
                    </m:r>
                    <m:r>
                      <a:rPr lang="el-GR" sz="2400" i="1" dirty="0">
                        <a:latin typeface="Cambria Math" panose="02040503050406030204" pitchFamily="18" charset="0"/>
                        <a:cs typeface="Georgia"/>
                      </a:rPr>
                      <m:t>𝜌</m:t>
                    </m:r>
                    <m:r>
                      <a:rPr lang="el-GR" sz="2400" i="1" dirty="0">
                        <a:latin typeface="Cambria Math" panose="02040503050406030204" pitchFamily="18" charset="0"/>
                        <a:cs typeface="Cambria"/>
                      </a:rPr>
                      <m:t>≥</m:t>
                    </m:r>
                    <m:r>
                      <a:rPr lang="el-GR" sz="2400" i="1" dirty="0">
                        <a:latin typeface="Cambria Math" panose="02040503050406030204" pitchFamily="18" charset="0"/>
                        <a:cs typeface="PMingLiU"/>
                      </a:rPr>
                      <m:t>0</m:t>
                    </m:r>
                    <m:r>
                      <a:rPr lang="el-GR" sz="2400" i="1" dirty="0">
                        <a:latin typeface="Cambria Math" panose="02040503050406030204" pitchFamily="18" charset="0"/>
                        <a:cs typeface="Cambria"/>
                      </a:rPr>
                      <m:t>≥</m:t>
                    </m:r>
                    <m:r>
                      <a:rPr lang="el-GR" sz="2400" i="1" dirty="0">
                        <a:latin typeface="Cambria Math" panose="02040503050406030204" pitchFamily="18" charset="0"/>
                        <a:cs typeface="Georgia"/>
                      </a:rPr>
                      <m:t>𝜎</m:t>
                    </m:r>
                  </m:oMath>
                </a14:m>
                <a:r>
                  <a:rPr lang="en-AU" sz="2400" dirty="0">
                    <a:cs typeface="Georgia"/>
                  </a:rPr>
                  <a:t>: </a:t>
                </a:r>
                <a:r>
                  <a:rPr lang="en-AU" sz="2400" dirty="0">
                    <a:cs typeface="Arial"/>
                  </a:rPr>
                  <a:t>inequality aversion</a:t>
                </a:r>
              </a:p>
              <a:p>
                <a:pPr marL="99414">
                  <a:lnSpc>
                    <a:spcPct val="110000"/>
                  </a:lnSpc>
                  <a:spcAft>
                    <a:spcPts val="1200"/>
                  </a:spcAft>
                  <a:buClr>
                    <a:schemeClr val="tx1"/>
                  </a:buClr>
                  <a:tabLst>
                    <a:tab pos="344796" algn="l"/>
                  </a:tabLst>
                </a:pPr>
                <a14:m>
                  <m:oMath xmlns:m="http://schemas.openxmlformats.org/officeDocument/2006/math">
                    <m:r>
                      <a:rPr lang="en-AU" sz="2400" i="1" dirty="0" smtClean="0">
                        <a:latin typeface="Cambria Math" panose="02040503050406030204" pitchFamily="18" charset="0"/>
                        <a:cs typeface="PMingLiU"/>
                      </a:rPr>
                      <m:t>0</m:t>
                    </m:r>
                    <m:r>
                      <a:rPr lang="en-AU" sz="2400" b="0" i="1" dirty="0" smtClean="0">
                        <a:latin typeface="Cambria Math" panose="02040503050406030204" pitchFamily="18" charset="0"/>
                        <a:cs typeface="Cambria"/>
                      </a:rPr>
                      <m:t>&gt;</m:t>
                    </m:r>
                    <m:r>
                      <a:rPr lang="el-GR" sz="2400" i="1" dirty="0">
                        <a:latin typeface="Cambria Math" panose="02040503050406030204" pitchFamily="18" charset="0"/>
                        <a:cs typeface="Georgia"/>
                      </a:rPr>
                      <m:t>𝜌</m:t>
                    </m:r>
                    <m:r>
                      <a:rPr lang="el-GR" sz="2400" i="1" dirty="0">
                        <a:latin typeface="Cambria Math" panose="02040503050406030204" pitchFamily="18" charset="0"/>
                        <a:cs typeface="Cambria"/>
                      </a:rPr>
                      <m:t>≥</m:t>
                    </m:r>
                    <m:r>
                      <a:rPr lang="el-GR" sz="2400" i="1" dirty="0">
                        <a:latin typeface="Cambria Math" panose="02040503050406030204" pitchFamily="18" charset="0"/>
                        <a:cs typeface="Georgia"/>
                      </a:rPr>
                      <m:t>𝜎</m:t>
                    </m:r>
                  </m:oMath>
                </a14:m>
                <a:r>
                  <a:rPr lang="en-AU" sz="2400" dirty="0">
                    <a:cs typeface="Georgia"/>
                  </a:rPr>
                  <a:t>: s</a:t>
                </a:r>
                <a:r>
                  <a:rPr lang="en-AU" sz="2400" dirty="0">
                    <a:cs typeface="Arial"/>
                  </a:rPr>
                  <a:t>tatus-seeking</a:t>
                </a:r>
              </a:p>
            </p:txBody>
          </p:sp>
        </mc:Choice>
        <mc:Fallback xmlns="">
          <p:sp>
            <p:nvSpPr>
              <p:cNvPr id="6" name="Text Placeholder 5">
                <a:extLst>
                  <a:ext uri="{FF2B5EF4-FFF2-40B4-BE49-F238E27FC236}">
                    <a16:creationId xmlns:a16="http://schemas.microsoft.com/office/drawing/2014/main" id="{54E9D940-BB0B-2B70-8013-92C50F7A835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2"/>
              </p:nvPr>
            </p:nvSpPr>
            <p:spPr>
              <a:blipFill>
                <a:blip r:embed="rId4"/>
                <a:stretch>
                  <a:fillRect t="-50932" b="-4037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5059926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275B01-B2DD-D7CB-3A96-024767F84A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CDAEA77-BA78-7991-151B-EF66B286D8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solidFill>
                  <a:schemeClr val="tx1"/>
                </a:solidFill>
              </a:rPr>
              <a:t>Other distributional preferences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Placeholder 5">
                <a:extLst>
                  <a:ext uri="{FF2B5EF4-FFF2-40B4-BE49-F238E27FC236}">
                    <a16:creationId xmlns:a16="http://schemas.microsoft.com/office/drawing/2014/main" id="{30881200-A126-7453-D6AB-01FEDAC39380}"/>
                  </a:ext>
                </a:extLst>
              </p:cNvPr>
              <p:cNvSpPr>
                <a:spLocks noGrp="1"/>
              </p:cNvSpPr>
              <p:nvPr>
                <p:ph type="body" idx="12"/>
              </p:nvPr>
            </p:nvSpPr>
            <p:spPr/>
            <p:txBody>
              <a:bodyPr/>
              <a:lstStyle/>
              <a:p>
                <a:pPr marR="250416" lvl="1">
                  <a:lnSpc>
                    <a:spcPct val="110000"/>
                  </a:lnSpc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A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A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A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A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A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A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A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AU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A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A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A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  <m:sSub>
                                <m:sSubPr>
                                  <m:ctrlP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A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</m:d>
                              <m:sSub>
                                <m:sSubPr>
                                  <m:ctrlP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A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     </m:t>
                              </m:r>
                              <m:r>
                                <m:rPr>
                                  <m:sty m:val="p"/>
                                </m:rPr>
                                <a:rPr lang="en-AU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if</m:t>
                              </m:r>
                              <m:r>
                                <a:rPr lang="en-AU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a:rPr lang="en-A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 </m:t>
                              </m:r>
                              <m:sSub>
                                <m:sSubPr>
                                  <m:ctrlP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A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≥</m:t>
                              </m:r>
                              <m:sSub>
                                <m:sSubPr>
                                  <m:ctrlP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A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  <m:sSub>
                                <m:sSubPr>
                                  <m:ctrlP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A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</m:d>
                              <m:sSub>
                                <m:sSubPr>
                                  <m:ctrlP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A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     </m:t>
                              </m:r>
                              <m:r>
                                <m:rPr>
                                  <m:sty m:val="p"/>
                                </m:rPr>
                                <a:rPr lang="en-AU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if</m:t>
                              </m:r>
                              <m:r>
                                <a:rPr lang="en-A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     </m:t>
                              </m:r>
                              <m:sSub>
                                <m:sSubPr>
                                  <m:ctrlP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A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&lt;</m:t>
                              </m:r>
                              <m:sSub>
                                <m:sSubPr>
                                  <m:ctrlP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en-AU" sz="2400" spc="-10" dirty="0">
                  <a:solidFill>
                    <a:schemeClr val="tx1"/>
                  </a:solidFill>
                  <a:cs typeface="Arial"/>
                </a:endParaRPr>
              </a:p>
              <a:p>
                <a:pPr marL="99414">
                  <a:lnSpc>
                    <a:spcPct val="110000"/>
                  </a:lnSpc>
                  <a:spcAft>
                    <a:spcPts val="1200"/>
                  </a:spcAft>
                  <a:buClr>
                    <a:schemeClr val="tx1"/>
                  </a:buClr>
                  <a:tabLst>
                    <a:tab pos="344796" algn="l"/>
                  </a:tabLst>
                </a:pPr>
                <a14:m>
                  <m:oMath xmlns:m="http://schemas.openxmlformats.org/officeDocument/2006/math">
                    <m:r>
                      <a:rPr lang="el-GR" sz="2400" i="1" dirty="0">
                        <a:latin typeface="Cambria Math" panose="02040503050406030204" pitchFamily="18" charset="0"/>
                        <a:cs typeface="Georgia"/>
                      </a:rPr>
                      <m:t>𝜌</m:t>
                    </m:r>
                    <m:r>
                      <a:rPr lang="en-AU" sz="2400" b="0" i="1" dirty="0" smtClean="0">
                        <a:latin typeface="Cambria Math" panose="02040503050406030204" pitchFamily="18" charset="0"/>
                        <a:cs typeface="Georgia"/>
                      </a:rPr>
                      <m:t>&gt;0</m:t>
                    </m:r>
                  </m:oMath>
                </a14:m>
                <a:r>
                  <a:rPr lang="en-AU" sz="2400" dirty="0">
                    <a:cs typeface="PMingLiU"/>
                  </a:rPr>
                  <a:t> and </a:t>
                </a:r>
                <a14:m>
                  <m:oMath xmlns:m="http://schemas.openxmlformats.org/officeDocument/2006/math">
                    <m:r>
                      <a:rPr lang="el-GR" sz="2400" i="1" dirty="0">
                        <a:latin typeface="Cambria Math" panose="02040503050406030204" pitchFamily="18" charset="0"/>
                        <a:cs typeface="Georgia"/>
                      </a:rPr>
                      <m:t>𝜎</m:t>
                    </m:r>
                    <m:r>
                      <a:rPr lang="en-AU" sz="2400" i="1" dirty="0">
                        <a:latin typeface="Cambria Math" panose="02040503050406030204" pitchFamily="18" charset="0"/>
                        <a:cs typeface="Georgia"/>
                      </a:rPr>
                      <m:t>&gt;0</m:t>
                    </m:r>
                  </m:oMath>
                </a14:m>
                <a:r>
                  <a:rPr lang="en-AU" sz="2400" dirty="0">
                    <a:cs typeface="PMingLiU"/>
                  </a:rPr>
                  <a:t>: altruism</a:t>
                </a:r>
                <a:endParaRPr lang="en-AU" sz="2400" dirty="0">
                  <a:cs typeface="Arial"/>
                </a:endParaRPr>
              </a:p>
              <a:p>
                <a:pPr marL="99414">
                  <a:lnSpc>
                    <a:spcPct val="110000"/>
                  </a:lnSpc>
                  <a:spcAft>
                    <a:spcPts val="1200"/>
                  </a:spcAft>
                  <a:buClr>
                    <a:schemeClr val="tx1"/>
                  </a:buClr>
                  <a:tabLst>
                    <a:tab pos="344796" algn="l"/>
                  </a:tabLst>
                </a:pPr>
                <a14:m>
                  <m:oMath xmlns:m="http://schemas.openxmlformats.org/officeDocument/2006/math">
                    <m:r>
                      <a:rPr lang="en-AU" sz="2400" i="1" dirty="0" smtClean="0">
                        <a:latin typeface="Cambria Math" panose="02040503050406030204" pitchFamily="18" charset="0"/>
                        <a:cs typeface="PMingLiU"/>
                      </a:rPr>
                      <m:t>1</m:t>
                    </m:r>
                    <m:r>
                      <a:rPr lang="en-AU" sz="2400" i="1" dirty="0">
                        <a:latin typeface="Cambria Math" panose="02040503050406030204" pitchFamily="18" charset="0"/>
                        <a:cs typeface="Cambria"/>
                      </a:rPr>
                      <m:t>≥</m:t>
                    </m:r>
                    <m:r>
                      <a:rPr lang="el-GR" sz="2400" i="1" dirty="0">
                        <a:latin typeface="Cambria Math" panose="02040503050406030204" pitchFamily="18" charset="0"/>
                        <a:cs typeface="Georgia"/>
                      </a:rPr>
                      <m:t>𝜌</m:t>
                    </m:r>
                    <m:r>
                      <a:rPr lang="el-GR" sz="2400" i="1" dirty="0">
                        <a:latin typeface="Cambria Math" panose="02040503050406030204" pitchFamily="18" charset="0"/>
                        <a:cs typeface="Cambria"/>
                      </a:rPr>
                      <m:t>≥</m:t>
                    </m:r>
                    <m:r>
                      <a:rPr lang="el-GR" sz="2400" i="1" dirty="0">
                        <a:latin typeface="Cambria Math" panose="02040503050406030204" pitchFamily="18" charset="0"/>
                        <a:cs typeface="PMingLiU"/>
                      </a:rPr>
                      <m:t>0</m:t>
                    </m:r>
                    <m:r>
                      <a:rPr lang="el-GR" sz="2400" i="1" dirty="0">
                        <a:latin typeface="Cambria Math" panose="02040503050406030204" pitchFamily="18" charset="0"/>
                        <a:cs typeface="Cambria"/>
                      </a:rPr>
                      <m:t>≥</m:t>
                    </m:r>
                    <m:r>
                      <a:rPr lang="el-GR" sz="2400" i="1" dirty="0">
                        <a:latin typeface="Cambria Math" panose="02040503050406030204" pitchFamily="18" charset="0"/>
                        <a:cs typeface="Georgia"/>
                      </a:rPr>
                      <m:t>𝜎</m:t>
                    </m:r>
                  </m:oMath>
                </a14:m>
                <a:r>
                  <a:rPr lang="en-AU" sz="2400" dirty="0">
                    <a:cs typeface="Georgia"/>
                  </a:rPr>
                  <a:t>: </a:t>
                </a:r>
                <a:r>
                  <a:rPr lang="en-AU" sz="2400" dirty="0">
                    <a:cs typeface="Arial"/>
                  </a:rPr>
                  <a:t>inequality aversion</a:t>
                </a:r>
              </a:p>
              <a:p>
                <a:pPr marL="99414">
                  <a:lnSpc>
                    <a:spcPct val="110000"/>
                  </a:lnSpc>
                  <a:spcAft>
                    <a:spcPts val="1200"/>
                  </a:spcAft>
                  <a:buClr>
                    <a:schemeClr val="tx1"/>
                  </a:buClr>
                  <a:tabLst>
                    <a:tab pos="344796" algn="l"/>
                  </a:tabLst>
                </a:pPr>
                <a14:m>
                  <m:oMath xmlns:m="http://schemas.openxmlformats.org/officeDocument/2006/math">
                    <m:r>
                      <a:rPr lang="en-AU" sz="2400" i="1" dirty="0" smtClean="0">
                        <a:latin typeface="Cambria Math" panose="02040503050406030204" pitchFamily="18" charset="0"/>
                        <a:cs typeface="PMingLiU"/>
                      </a:rPr>
                      <m:t>0</m:t>
                    </m:r>
                    <m:r>
                      <a:rPr lang="en-AU" sz="2400" i="1" dirty="0">
                        <a:latin typeface="Cambria Math" panose="02040503050406030204" pitchFamily="18" charset="0"/>
                        <a:cs typeface="Cambria"/>
                      </a:rPr>
                      <m:t>≥</m:t>
                    </m:r>
                    <m:r>
                      <a:rPr lang="el-GR" sz="2400" i="1" dirty="0">
                        <a:latin typeface="Cambria Math" panose="02040503050406030204" pitchFamily="18" charset="0"/>
                        <a:cs typeface="Georgia"/>
                      </a:rPr>
                      <m:t>𝜌</m:t>
                    </m:r>
                    <m:r>
                      <a:rPr lang="el-GR" sz="2400" i="1" dirty="0">
                        <a:latin typeface="Cambria Math" panose="02040503050406030204" pitchFamily="18" charset="0"/>
                        <a:cs typeface="Cambria"/>
                      </a:rPr>
                      <m:t>≥</m:t>
                    </m:r>
                    <m:r>
                      <a:rPr lang="el-GR" sz="2400" i="1" dirty="0">
                        <a:latin typeface="Cambria Math" panose="02040503050406030204" pitchFamily="18" charset="0"/>
                        <a:cs typeface="Georgia"/>
                      </a:rPr>
                      <m:t>𝜎</m:t>
                    </m:r>
                  </m:oMath>
                </a14:m>
                <a:r>
                  <a:rPr lang="en-AU" sz="2400" dirty="0">
                    <a:cs typeface="Georgia"/>
                  </a:rPr>
                  <a:t>: s</a:t>
                </a:r>
                <a:r>
                  <a:rPr lang="en-AU" sz="2400" dirty="0">
                    <a:cs typeface="Arial"/>
                  </a:rPr>
                  <a:t>tatus-seeking</a:t>
                </a:r>
              </a:p>
              <a:p>
                <a:pPr marL="99414">
                  <a:lnSpc>
                    <a:spcPct val="110000"/>
                  </a:lnSpc>
                  <a:spcAft>
                    <a:spcPts val="1200"/>
                  </a:spcAft>
                  <a:buClr>
                    <a:schemeClr val="tx1"/>
                  </a:buClr>
                  <a:tabLst>
                    <a:tab pos="344796" algn="l"/>
                  </a:tabLst>
                </a:pPr>
                <a14:m>
                  <m:oMath xmlns:m="http://schemas.openxmlformats.org/officeDocument/2006/math">
                    <m:r>
                      <a:rPr lang="el-GR" sz="2400" i="1" dirty="0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l-GR" sz="24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l-GR" sz="2400" i="1" dirty="0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l-GR" sz="2400" i="1" dirty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AU" sz="2400" dirty="0"/>
                  <a:t>: the classical self-interested utility function</a:t>
                </a:r>
              </a:p>
            </p:txBody>
          </p:sp>
        </mc:Choice>
        <mc:Fallback xmlns="">
          <p:sp>
            <p:nvSpPr>
              <p:cNvPr id="6" name="Text Placeholder 5">
                <a:extLst>
                  <a:ext uri="{FF2B5EF4-FFF2-40B4-BE49-F238E27FC236}">
                    <a16:creationId xmlns:a16="http://schemas.microsoft.com/office/drawing/2014/main" id="{30881200-A126-7453-D6AB-01FEDAC3938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2"/>
              </p:nvPr>
            </p:nvSpPr>
            <p:spPr>
              <a:blipFill>
                <a:blip r:embed="rId4"/>
                <a:stretch>
                  <a:fillRect t="-50932" b="-4037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0079361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E92594-A956-6C49-692D-236AFA1E55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1DC8656-DF6B-0B81-5F84-BE9D40B803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solidFill>
                  <a:schemeClr val="tx1"/>
                </a:solidFill>
              </a:rPr>
              <a:t>Other distributional preferences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Placeholder 5">
                <a:extLst>
                  <a:ext uri="{FF2B5EF4-FFF2-40B4-BE49-F238E27FC236}">
                    <a16:creationId xmlns:a16="http://schemas.microsoft.com/office/drawing/2014/main" id="{6F941F64-9260-28EA-334C-79E786CC91B1}"/>
                  </a:ext>
                </a:extLst>
              </p:cNvPr>
              <p:cNvSpPr>
                <a:spLocks noGrp="1"/>
              </p:cNvSpPr>
              <p:nvPr>
                <p:ph type="body" idx="12"/>
              </p:nvPr>
            </p:nvSpPr>
            <p:spPr/>
            <p:txBody>
              <a:bodyPr/>
              <a:lstStyle/>
              <a:p>
                <a:pPr marR="250416" lvl="1">
                  <a:lnSpc>
                    <a:spcPct val="110000"/>
                  </a:lnSpc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A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A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A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A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A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A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A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AU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A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A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A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  <m:sSub>
                                <m:sSubPr>
                                  <m:ctrlP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A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</m:d>
                              <m:sSub>
                                <m:sSubPr>
                                  <m:ctrlP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A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     </m:t>
                              </m:r>
                              <m:r>
                                <m:rPr>
                                  <m:sty m:val="p"/>
                                </m:rPr>
                                <a:rPr lang="en-AU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if</m:t>
                              </m:r>
                              <m:r>
                                <a:rPr lang="en-AU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a:rPr lang="en-A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 </m:t>
                              </m:r>
                              <m:sSub>
                                <m:sSubPr>
                                  <m:ctrlP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A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≥</m:t>
                              </m:r>
                              <m:sSub>
                                <m:sSubPr>
                                  <m:ctrlP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A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  <m:sSub>
                                <m:sSubPr>
                                  <m:ctrlP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A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</m:d>
                              <m:sSub>
                                <m:sSubPr>
                                  <m:ctrlP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A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     </m:t>
                              </m:r>
                              <m:r>
                                <m:rPr>
                                  <m:sty m:val="p"/>
                                </m:rPr>
                                <a:rPr lang="en-AU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if</m:t>
                              </m:r>
                              <m:r>
                                <a:rPr lang="en-A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     </m:t>
                              </m:r>
                              <m:sSub>
                                <m:sSubPr>
                                  <m:ctrlP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A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&lt;</m:t>
                              </m:r>
                              <m:sSub>
                                <m:sSubPr>
                                  <m:ctrlP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en-AU" sz="2400" spc="-10" dirty="0">
                  <a:solidFill>
                    <a:schemeClr val="tx1"/>
                  </a:solidFill>
                  <a:cs typeface="Arial"/>
                </a:endParaRPr>
              </a:p>
              <a:p>
                <a:pPr marL="99414">
                  <a:lnSpc>
                    <a:spcPct val="110000"/>
                  </a:lnSpc>
                  <a:spcAft>
                    <a:spcPts val="1200"/>
                  </a:spcAft>
                  <a:buClr>
                    <a:schemeClr val="tx1"/>
                  </a:buClr>
                  <a:tabLst>
                    <a:tab pos="344796" algn="l"/>
                  </a:tabLst>
                </a:pPr>
                <a14:m>
                  <m:oMath xmlns:m="http://schemas.openxmlformats.org/officeDocument/2006/math">
                    <m:r>
                      <a:rPr lang="el-GR" sz="2400" i="1" dirty="0">
                        <a:latin typeface="Cambria Math" panose="02040503050406030204" pitchFamily="18" charset="0"/>
                        <a:cs typeface="Georgia"/>
                      </a:rPr>
                      <m:t>𝜌</m:t>
                    </m:r>
                    <m:r>
                      <a:rPr lang="en-AU" sz="2400" b="0" i="1" dirty="0" smtClean="0">
                        <a:latin typeface="Cambria Math" panose="02040503050406030204" pitchFamily="18" charset="0"/>
                        <a:cs typeface="Georgia"/>
                      </a:rPr>
                      <m:t>&gt;0</m:t>
                    </m:r>
                  </m:oMath>
                </a14:m>
                <a:r>
                  <a:rPr lang="en-AU" sz="2400" dirty="0">
                    <a:cs typeface="PMingLiU"/>
                  </a:rPr>
                  <a:t> and </a:t>
                </a:r>
                <a14:m>
                  <m:oMath xmlns:m="http://schemas.openxmlformats.org/officeDocument/2006/math">
                    <m:r>
                      <a:rPr lang="el-GR" sz="2400" i="1" dirty="0">
                        <a:latin typeface="Cambria Math" panose="02040503050406030204" pitchFamily="18" charset="0"/>
                        <a:cs typeface="Georgia"/>
                      </a:rPr>
                      <m:t>𝜎</m:t>
                    </m:r>
                    <m:r>
                      <a:rPr lang="en-AU" sz="2400" i="1" dirty="0">
                        <a:latin typeface="Cambria Math" panose="02040503050406030204" pitchFamily="18" charset="0"/>
                        <a:cs typeface="Georgia"/>
                      </a:rPr>
                      <m:t>&gt;0</m:t>
                    </m:r>
                  </m:oMath>
                </a14:m>
                <a:r>
                  <a:rPr lang="en-AU" sz="2400" dirty="0">
                    <a:cs typeface="PMingLiU"/>
                  </a:rPr>
                  <a:t>: altruism</a:t>
                </a:r>
                <a:endParaRPr lang="en-AU" sz="2400" dirty="0">
                  <a:cs typeface="Arial"/>
                </a:endParaRPr>
              </a:p>
              <a:p>
                <a:pPr marL="99414">
                  <a:lnSpc>
                    <a:spcPct val="110000"/>
                  </a:lnSpc>
                  <a:spcAft>
                    <a:spcPts val="1200"/>
                  </a:spcAft>
                  <a:buClr>
                    <a:schemeClr val="tx1"/>
                  </a:buClr>
                  <a:tabLst>
                    <a:tab pos="344796" algn="l"/>
                  </a:tabLst>
                </a:pPr>
                <a14:m>
                  <m:oMath xmlns:m="http://schemas.openxmlformats.org/officeDocument/2006/math">
                    <m:r>
                      <a:rPr lang="en-AU" sz="2400" i="1" dirty="0" smtClean="0">
                        <a:latin typeface="Cambria Math" panose="02040503050406030204" pitchFamily="18" charset="0"/>
                        <a:cs typeface="PMingLiU"/>
                      </a:rPr>
                      <m:t>1</m:t>
                    </m:r>
                    <m:r>
                      <a:rPr lang="en-AU" sz="2400" i="1" dirty="0">
                        <a:latin typeface="Cambria Math" panose="02040503050406030204" pitchFamily="18" charset="0"/>
                        <a:cs typeface="Cambria"/>
                      </a:rPr>
                      <m:t>≥</m:t>
                    </m:r>
                    <m:r>
                      <a:rPr lang="el-GR" sz="2400" i="1" dirty="0">
                        <a:latin typeface="Cambria Math" panose="02040503050406030204" pitchFamily="18" charset="0"/>
                        <a:cs typeface="Georgia"/>
                      </a:rPr>
                      <m:t>𝜌</m:t>
                    </m:r>
                    <m:r>
                      <a:rPr lang="el-GR" sz="2400" i="1" dirty="0">
                        <a:latin typeface="Cambria Math" panose="02040503050406030204" pitchFamily="18" charset="0"/>
                        <a:cs typeface="Cambria"/>
                      </a:rPr>
                      <m:t>≥</m:t>
                    </m:r>
                    <m:r>
                      <a:rPr lang="el-GR" sz="2400" i="1" dirty="0">
                        <a:latin typeface="Cambria Math" panose="02040503050406030204" pitchFamily="18" charset="0"/>
                        <a:cs typeface="PMingLiU"/>
                      </a:rPr>
                      <m:t>0</m:t>
                    </m:r>
                    <m:r>
                      <a:rPr lang="el-GR" sz="2400" i="1" dirty="0">
                        <a:latin typeface="Cambria Math" panose="02040503050406030204" pitchFamily="18" charset="0"/>
                        <a:cs typeface="Cambria"/>
                      </a:rPr>
                      <m:t>≥</m:t>
                    </m:r>
                    <m:r>
                      <a:rPr lang="el-GR" sz="2400" i="1" dirty="0">
                        <a:latin typeface="Cambria Math" panose="02040503050406030204" pitchFamily="18" charset="0"/>
                        <a:cs typeface="Georgia"/>
                      </a:rPr>
                      <m:t>𝜎</m:t>
                    </m:r>
                  </m:oMath>
                </a14:m>
                <a:r>
                  <a:rPr lang="en-AU" sz="2400" dirty="0">
                    <a:cs typeface="Georgia"/>
                  </a:rPr>
                  <a:t>: </a:t>
                </a:r>
                <a:r>
                  <a:rPr lang="en-AU" sz="2400" dirty="0">
                    <a:cs typeface="Arial"/>
                  </a:rPr>
                  <a:t>inequality aversion</a:t>
                </a:r>
              </a:p>
              <a:p>
                <a:pPr marL="99414">
                  <a:lnSpc>
                    <a:spcPct val="110000"/>
                  </a:lnSpc>
                  <a:spcAft>
                    <a:spcPts val="1200"/>
                  </a:spcAft>
                  <a:buClr>
                    <a:schemeClr val="tx1"/>
                  </a:buClr>
                  <a:tabLst>
                    <a:tab pos="344796" algn="l"/>
                  </a:tabLst>
                </a:pPr>
                <a14:m>
                  <m:oMath xmlns:m="http://schemas.openxmlformats.org/officeDocument/2006/math">
                    <m:r>
                      <a:rPr lang="en-AU" sz="2400" i="1" dirty="0" smtClean="0">
                        <a:latin typeface="Cambria Math" panose="02040503050406030204" pitchFamily="18" charset="0"/>
                        <a:cs typeface="PMingLiU"/>
                      </a:rPr>
                      <m:t>0</m:t>
                    </m:r>
                    <m:r>
                      <a:rPr lang="en-AU" sz="2400" i="1" dirty="0">
                        <a:latin typeface="Cambria Math" panose="02040503050406030204" pitchFamily="18" charset="0"/>
                        <a:cs typeface="Cambria"/>
                      </a:rPr>
                      <m:t>≥</m:t>
                    </m:r>
                    <m:r>
                      <a:rPr lang="el-GR" sz="2400" i="1" dirty="0">
                        <a:latin typeface="Cambria Math" panose="02040503050406030204" pitchFamily="18" charset="0"/>
                        <a:cs typeface="Georgia"/>
                      </a:rPr>
                      <m:t>𝜌</m:t>
                    </m:r>
                    <m:r>
                      <a:rPr lang="el-GR" sz="2400" i="1" dirty="0">
                        <a:latin typeface="Cambria Math" panose="02040503050406030204" pitchFamily="18" charset="0"/>
                        <a:cs typeface="Cambria"/>
                      </a:rPr>
                      <m:t>≥</m:t>
                    </m:r>
                    <m:r>
                      <a:rPr lang="el-GR" sz="2400" i="1" dirty="0">
                        <a:latin typeface="Cambria Math" panose="02040503050406030204" pitchFamily="18" charset="0"/>
                        <a:cs typeface="Georgia"/>
                      </a:rPr>
                      <m:t>𝜎</m:t>
                    </m:r>
                  </m:oMath>
                </a14:m>
                <a:r>
                  <a:rPr lang="en-AU" sz="2400" dirty="0">
                    <a:cs typeface="Georgia"/>
                  </a:rPr>
                  <a:t>: s</a:t>
                </a:r>
                <a:r>
                  <a:rPr lang="en-AU" sz="2400" dirty="0">
                    <a:cs typeface="Arial"/>
                  </a:rPr>
                  <a:t>tatus-seeking</a:t>
                </a:r>
              </a:p>
              <a:p>
                <a:pPr marL="99414">
                  <a:lnSpc>
                    <a:spcPct val="110000"/>
                  </a:lnSpc>
                  <a:spcAft>
                    <a:spcPts val="1200"/>
                  </a:spcAft>
                  <a:buClr>
                    <a:schemeClr val="tx1"/>
                  </a:buClr>
                  <a:tabLst>
                    <a:tab pos="344796" algn="l"/>
                  </a:tabLst>
                </a:pPr>
                <a14:m>
                  <m:oMath xmlns:m="http://schemas.openxmlformats.org/officeDocument/2006/math">
                    <m:r>
                      <a:rPr lang="el-GR" sz="2400" i="1" dirty="0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l-GR" sz="24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l-GR" sz="2400" i="1" dirty="0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l-GR" sz="2400" i="1" dirty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AU" sz="2400" dirty="0"/>
                  <a:t>: the classical self-interested utility function</a:t>
                </a:r>
              </a:p>
              <a:p>
                <a:pPr marL="99414">
                  <a:lnSpc>
                    <a:spcPct val="110000"/>
                  </a:lnSpc>
                  <a:spcAft>
                    <a:spcPts val="1200"/>
                  </a:spcAft>
                  <a:buClr>
                    <a:schemeClr val="tx1"/>
                  </a:buClr>
                  <a:tabLst>
                    <a:tab pos="344796" algn="l"/>
                  </a:tabLst>
                </a:pPr>
                <a14:m>
                  <m:oMath xmlns:m="http://schemas.openxmlformats.org/officeDocument/2006/math">
                    <m:r>
                      <a:rPr lang="el-GR" sz="2400" i="1" dirty="0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l-GR" sz="2400" i="1" dirty="0" smtClean="0">
                        <a:latin typeface="Cambria Math" panose="02040503050406030204" pitchFamily="18" charset="0"/>
                      </a:rPr>
                      <m:t>=1, </m:t>
                    </m:r>
                    <m:r>
                      <a:rPr lang="en-AU" sz="2400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l-GR" sz="2400" i="1" dirty="0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l-GR" sz="2400" i="1" dirty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AU" sz="2400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2400" i="1" dirty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AU" sz="24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AU" sz="2400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AU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2400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AU" sz="24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AU" sz="2400" i="1" dirty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AU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2400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AU" sz="2400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AU" sz="2400" i="1" dirty="0">
                        <a:latin typeface="Cambria Math" panose="02040503050406030204" pitchFamily="18" charset="0"/>
                      </a:rPr>
                      <m:t>)=</m:t>
                    </m:r>
                    <m:r>
                      <m:rPr>
                        <m:sty m:val="p"/>
                      </m:rPr>
                      <a:rPr lang="en-AU" sz="2400" i="1" dirty="0">
                        <a:latin typeface="Cambria Math" panose="02040503050406030204" pitchFamily="18" charset="0"/>
                      </a:rPr>
                      <m:t>min</m:t>
                    </m:r>
                    <m:r>
                      <a:rPr lang="en-AU" sz="2400" i="1" dirty="0">
                        <a:latin typeface="Cambria Math" panose="02040503050406030204" pitchFamily="18" charset="0"/>
                      </a:rPr>
                      <m:t>⁡{</m:t>
                    </m:r>
                    <m:sSub>
                      <m:sSubPr>
                        <m:ctrlPr>
                          <a:rPr lang="en-AU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2400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AU" sz="24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AU" sz="2400" i="1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AU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2400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AU" sz="2400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AU" sz="2400" i="1" dirty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AU" sz="2400" dirty="0"/>
                  <a:t>, Rawlsian preferences</a:t>
                </a:r>
                <a:endParaRPr lang="en-AU" sz="2400" dirty="0">
                  <a:cs typeface="Arial"/>
                </a:endParaRPr>
              </a:p>
              <a:p>
                <a:pPr marR="250416" lvl="1">
                  <a:lnSpc>
                    <a:spcPct val="110000"/>
                  </a:lnSpc>
                  <a:spcAft>
                    <a:spcPts val="1200"/>
                  </a:spcAft>
                </a:pPr>
                <a:endParaRPr lang="en-AU" sz="2400" spc="-10" dirty="0">
                  <a:solidFill>
                    <a:schemeClr val="tx1"/>
                  </a:solidFill>
                  <a:cs typeface="Arial"/>
                </a:endParaRPr>
              </a:p>
            </p:txBody>
          </p:sp>
        </mc:Choice>
        <mc:Fallback xmlns="">
          <p:sp>
            <p:nvSpPr>
              <p:cNvPr id="6" name="Text Placeholder 5">
                <a:extLst>
                  <a:ext uri="{FF2B5EF4-FFF2-40B4-BE49-F238E27FC236}">
                    <a16:creationId xmlns:a16="http://schemas.microsoft.com/office/drawing/2014/main" id="{6F941F64-9260-28EA-334C-79E786CC91B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2"/>
              </p:nvPr>
            </p:nvSpPr>
            <p:spPr>
              <a:blipFill>
                <a:blip r:embed="rId4"/>
                <a:stretch>
                  <a:fillRect t="-50932" b="-4037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6304553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4DDE37-8A01-E947-B1D6-F25E4498E8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87C5C13-21E3-DD19-ED67-ED05EB222B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solidFill>
                  <a:schemeClr val="tx1"/>
                </a:solidFill>
              </a:rPr>
              <a:t>Other distributional preferences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Placeholder 5">
                <a:extLst>
                  <a:ext uri="{FF2B5EF4-FFF2-40B4-BE49-F238E27FC236}">
                    <a16:creationId xmlns:a16="http://schemas.microsoft.com/office/drawing/2014/main" id="{D56F3154-E72A-96CF-EFB6-F10B6B933133}"/>
                  </a:ext>
                </a:extLst>
              </p:cNvPr>
              <p:cNvSpPr>
                <a:spLocks noGrp="1"/>
              </p:cNvSpPr>
              <p:nvPr>
                <p:ph type="body" idx="12"/>
              </p:nvPr>
            </p:nvSpPr>
            <p:spPr/>
            <p:txBody>
              <a:bodyPr/>
              <a:lstStyle/>
              <a:p>
                <a:pPr marR="250416" lvl="1">
                  <a:lnSpc>
                    <a:spcPct val="110000"/>
                  </a:lnSpc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A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A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A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A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A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A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A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AU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A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A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A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  <m:sSub>
                                <m:sSubPr>
                                  <m:ctrlP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A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</m:d>
                              <m:sSub>
                                <m:sSubPr>
                                  <m:ctrlP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A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     </m:t>
                              </m:r>
                              <m:r>
                                <m:rPr>
                                  <m:sty m:val="p"/>
                                </m:rPr>
                                <a:rPr lang="en-AU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if</m:t>
                              </m:r>
                              <m:r>
                                <a:rPr lang="en-AU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a:rPr lang="en-A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 </m:t>
                              </m:r>
                              <m:sSub>
                                <m:sSubPr>
                                  <m:ctrlP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A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≥</m:t>
                              </m:r>
                              <m:sSub>
                                <m:sSubPr>
                                  <m:ctrlP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A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  <m:sSub>
                                <m:sSubPr>
                                  <m:ctrlP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A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</m:d>
                              <m:sSub>
                                <m:sSubPr>
                                  <m:ctrlP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A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     </m:t>
                              </m:r>
                              <m:r>
                                <m:rPr>
                                  <m:sty m:val="p"/>
                                </m:rPr>
                                <a:rPr lang="en-AU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if</m:t>
                              </m:r>
                              <m:r>
                                <a:rPr lang="en-A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     </m:t>
                              </m:r>
                              <m:sSub>
                                <m:sSubPr>
                                  <m:ctrlP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A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&lt;</m:t>
                              </m:r>
                              <m:sSub>
                                <m:sSubPr>
                                  <m:ctrlP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en-AU" sz="2400" spc="-10" dirty="0">
                  <a:solidFill>
                    <a:schemeClr val="tx1"/>
                  </a:solidFill>
                  <a:cs typeface="Arial"/>
                </a:endParaRPr>
              </a:p>
              <a:p>
                <a:pPr marL="99414">
                  <a:lnSpc>
                    <a:spcPct val="110000"/>
                  </a:lnSpc>
                  <a:spcAft>
                    <a:spcPts val="1200"/>
                  </a:spcAft>
                  <a:buClr>
                    <a:schemeClr val="tx1"/>
                  </a:buClr>
                  <a:tabLst>
                    <a:tab pos="344796" algn="l"/>
                  </a:tabLst>
                </a:pPr>
                <a14:m>
                  <m:oMath xmlns:m="http://schemas.openxmlformats.org/officeDocument/2006/math">
                    <m:r>
                      <a:rPr lang="el-GR" sz="2400" i="1" dirty="0">
                        <a:latin typeface="Cambria Math" panose="02040503050406030204" pitchFamily="18" charset="0"/>
                        <a:cs typeface="Georgia"/>
                      </a:rPr>
                      <m:t>𝜌</m:t>
                    </m:r>
                    <m:r>
                      <a:rPr lang="en-AU" sz="2400" b="0" i="1" dirty="0" smtClean="0">
                        <a:latin typeface="Cambria Math" panose="02040503050406030204" pitchFamily="18" charset="0"/>
                        <a:cs typeface="Georgia"/>
                      </a:rPr>
                      <m:t>&gt;0</m:t>
                    </m:r>
                  </m:oMath>
                </a14:m>
                <a:r>
                  <a:rPr lang="en-AU" sz="2400" dirty="0">
                    <a:cs typeface="PMingLiU"/>
                  </a:rPr>
                  <a:t> and </a:t>
                </a:r>
                <a14:m>
                  <m:oMath xmlns:m="http://schemas.openxmlformats.org/officeDocument/2006/math">
                    <m:r>
                      <a:rPr lang="el-GR" sz="2400" i="1" dirty="0">
                        <a:latin typeface="Cambria Math" panose="02040503050406030204" pitchFamily="18" charset="0"/>
                        <a:cs typeface="Georgia"/>
                      </a:rPr>
                      <m:t>𝜎</m:t>
                    </m:r>
                    <m:r>
                      <a:rPr lang="en-AU" sz="2400" i="1" dirty="0">
                        <a:latin typeface="Cambria Math" panose="02040503050406030204" pitchFamily="18" charset="0"/>
                        <a:cs typeface="Georgia"/>
                      </a:rPr>
                      <m:t>&gt;0</m:t>
                    </m:r>
                  </m:oMath>
                </a14:m>
                <a:r>
                  <a:rPr lang="en-AU" sz="2400" dirty="0">
                    <a:cs typeface="PMingLiU"/>
                  </a:rPr>
                  <a:t>: altruism</a:t>
                </a:r>
                <a:endParaRPr lang="en-AU" sz="2400" dirty="0">
                  <a:cs typeface="Arial"/>
                </a:endParaRPr>
              </a:p>
              <a:p>
                <a:pPr marL="99414">
                  <a:lnSpc>
                    <a:spcPct val="110000"/>
                  </a:lnSpc>
                  <a:spcAft>
                    <a:spcPts val="1200"/>
                  </a:spcAft>
                  <a:buClr>
                    <a:schemeClr val="tx1"/>
                  </a:buClr>
                  <a:tabLst>
                    <a:tab pos="344796" algn="l"/>
                  </a:tabLst>
                </a:pPr>
                <a14:m>
                  <m:oMath xmlns:m="http://schemas.openxmlformats.org/officeDocument/2006/math">
                    <m:r>
                      <a:rPr lang="en-AU" sz="2400" i="1" dirty="0" smtClean="0">
                        <a:latin typeface="Cambria Math" panose="02040503050406030204" pitchFamily="18" charset="0"/>
                        <a:cs typeface="PMingLiU"/>
                      </a:rPr>
                      <m:t>1</m:t>
                    </m:r>
                    <m:r>
                      <a:rPr lang="en-AU" sz="2400" i="1" dirty="0">
                        <a:latin typeface="Cambria Math" panose="02040503050406030204" pitchFamily="18" charset="0"/>
                        <a:cs typeface="Cambria"/>
                      </a:rPr>
                      <m:t>≥</m:t>
                    </m:r>
                    <m:r>
                      <a:rPr lang="el-GR" sz="2400" i="1" dirty="0">
                        <a:latin typeface="Cambria Math" panose="02040503050406030204" pitchFamily="18" charset="0"/>
                        <a:cs typeface="Georgia"/>
                      </a:rPr>
                      <m:t>𝜌</m:t>
                    </m:r>
                    <m:r>
                      <a:rPr lang="el-GR" sz="2400" i="1" dirty="0">
                        <a:latin typeface="Cambria Math" panose="02040503050406030204" pitchFamily="18" charset="0"/>
                        <a:cs typeface="Cambria"/>
                      </a:rPr>
                      <m:t>≥</m:t>
                    </m:r>
                    <m:r>
                      <a:rPr lang="el-GR" sz="2400" i="1" dirty="0">
                        <a:latin typeface="Cambria Math" panose="02040503050406030204" pitchFamily="18" charset="0"/>
                        <a:cs typeface="PMingLiU"/>
                      </a:rPr>
                      <m:t>0</m:t>
                    </m:r>
                    <m:r>
                      <a:rPr lang="el-GR" sz="2400" i="1" dirty="0">
                        <a:latin typeface="Cambria Math" panose="02040503050406030204" pitchFamily="18" charset="0"/>
                        <a:cs typeface="Cambria"/>
                      </a:rPr>
                      <m:t>≥</m:t>
                    </m:r>
                    <m:r>
                      <a:rPr lang="el-GR" sz="2400" i="1" dirty="0">
                        <a:latin typeface="Cambria Math" panose="02040503050406030204" pitchFamily="18" charset="0"/>
                        <a:cs typeface="Georgia"/>
                      </a:rPr>
                      <m:t>𝜎</m:t>
                    </m:r>
                  </m:oMath>
                </a14:m>
                <a:r>
                  <a:rPr lang="en-AU" sz="2400" dirty="0">
                    <a:cs typeface="Georgia"/>
                  </a:rPr>
                  <a:t>: </a:t>
                </a:r>
                <a:r>
                  <a:rPr lang="en-AU" sz="2400" dirty="0">
                    <a:cs typeface="Arial"/>
                  </a:rPr>
                  <a:t>inequality aversion</a:t>
                </a:r>
              </a:p>
              <a:p>
                <a:pPr marL="99414">
                  <a:lnSpc>
                    <a:spcPct val="110000"/>
                  </a:lnSpc>
                  <a:spcAft>
                    <a:spcPts val="1200"/>
                  </a:spcAft>
                  <a:buClr>
                    <a:schemeClr val="tx1"/>
                  </a:buClr>
                  <a:tabLst>
                    <a:tab pos="344796" algn="l"/>
                  </a:tabLst>
                </a:pPr>
                <a14:m>
                  <m:oMath xmlns:m="http://schemas.openxmlformats.org/officeDocument/2006/math">
                    <m:r>
                      <a:rPr lang="en-AU" sz="2400" i="1" dirty="0" smtClean="0">
                        <a:latin typeface="Cambria Math" panose="02040503050406030204" pitchFamily="18" charset="0"/>
                        <a:cs typeface="PMingLiU"/>
                      </a:rPr>
                      <m:t>0</m:t>
                    </m:r>
                    <m:r>
                      <a:rPr lang="en-AU" sz="2400" i="1" dirty="0">
                        <a:latin typeface="Cambria Math" panose="02040503050406030204" pitchFamily="18" charset="0"/>
                        <a:cs typeface="Cambria"/>
                      </a:rPr>
                      <m:t>≥</m:t>
                    </m:r>
                    <m:r>
                      <a:rPr lang="el-GR" sz="2400" i="1" dirty="0">
                        <a:latin typeface="Cambria Math" panose="02040503050406030204" pitchFamily="18" charset="0"/>
                        <a:cs typeface="Georgia"/>
                      </a:rPr>
                      <m:t>𝜌</m:t>
                    </m:r>
                    <m:r>
                      <a:rPr lang="el-GR" sz="2400" i="1" dirty="0">
                        <a:latin typeface="Cambria Math" panose="02040503050406030204" pitchFamily="18" charset="0"/>
                        <a:cs typeface="Cambria"/>
                      </a:rPr>
                      <m:t>≥</m:t>
                    </m:r>
                    <m:r>
                      <a:rPr lang="el-GR" sz="2400" i="1" dirty="0">
                        <a:latin typeface="Cambria Math" panose="02040503050406030204" pitchFamily="18" charset="0"/>
                        <a:cs typeface="Georgia"/>
                      </a:rPr>
                      <m:t>𝜎</m:t>
                    </m:r>
                  </m:oMath>
                </a14:m>
                <a:r>
                  <a:rPr lang="en-AU" sz="2400" dirty="0">
                    <a:cs typeface="Georgia"/>
                  </a:rPr>
                  <a:t>: s</a:t>
                </a:r>
                <a:r>
                  <a:rPr lang="en-AU" sz="2400" dirty="0">
                    <a:cs typeface="Arial"/>
                  </a:rPr>
                  <a:t>tatus-seeking</a:t>
                </a:r>
              </a:p>
              <a:p>
                <a:pPr marL="99414">
                  <a:lnSpc>
                    <a:spcPct val="110000"/>
                  </a:lnSpc>
                  <a:spcAft>
                    <a:spcPts val="1200"/>
                  </a:spcAft>
                  <a:buClr>
                    <a:schemeClr val="tx1"/>
                  </a:buClr>
                  <a:tabLst>
                    <a:tab pos="344796" algn="l"/>
                  </a:tabLst>
                </a:pPr>
                <a14:m>
                  <m:oMath xmlns:m="http://schemas.openxmlformats.org/officeDocument/2006/math">
                    <m:r>
                      <a:rPr lang="el-GR" sz="2400" i="1" dirty="0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l-GR" sz="24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l-GR" sz="2400" i="1" dirty="0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l-GR" sz="2400" i="1" dirty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AU" sz="2400" dirty="0"/>
                  <a:t>: the classical self-interested utility function</a:t>
                </a:r>
              </a:p>
              <a:p>
                <a:pPr marL="99414">
                  <a:lnSpc>
                    <a:spcPct val="110000"/>
                  </a:lnSpc>
                  <a:spcAft>
                    <a:spcPts val="1200"/>
                  </a:spcAft>
                  <a:buClr>
                    <a:schemeClr val="tx1"/>
                  </a:buClr>
                  <a:tabLst>
                    <a:tab pos="344796" algn="l"/>
                  </a:tabLst>
                </a:pPr>
                <a14:m>
                  <m:oMath xmlns:m="http://schemas.openxmlformats.org/officeDocument/2006/math">
                    <m:r>
                      <a:rPr lang="el-GR" sz="2400" i="1" dirty="0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l-GR" sz="2400" i="1" dirty="0" smtClean="0">
                        <a:latin typeface="Cambria Math" panose="02040503050406030204" pitchFamily="18" charset="0"/>
                      </a:rPr>
                      <m:t>=1, </m:t>
                    </m:r>
                    <m:r>
                      <a:rPr lang="en-AU" sz="2400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l-GR" sz="2400" i="1" dirty="0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l-GR" sz="2400" i="1" dirty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AU" sz="2400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2400" i="1" dirty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AU" sz="24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AU" sz="2400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AU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2400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AU" sz="24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AU" sz="2400" i="1" dirty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AU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2400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AU" sz="2400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AU" sz="2400" i="1" dirty="0">
                        <a:latin typeface="Cambria Math" panose="02040503050406030204" pitchFamily="18" charset="0"/>
                      </a:rPr>
                      <m:t>)=</m:t>
                    </m:r>
                    <m:r>
                      <m:rPr>
                        <m:sty m:val="p"/>
                      </m:rPr>
                      <a:rPr lang="en-AU" sz="2400" i="1" dirty="0">
                        <a:latin typeface="Cambria Math" panose="02040503050406030204" pitchFamily="18" charset="0"/>
                      </a:rPr>
                      <m:t>min</m:t>
                    </m:r>
                    <m:r>
                      <a:rPr lang="en-AU" sz="2400" i="1" dirty="0">
                        <a:latin typeface="Cambria Math" panose="02040503050406030204" pitchFamily="18" charset="0"/>
                      </a:rPr>
                      <m:t>⁡{</m:t>
                    </m:r>
                    <m:sSub>
                      <m:sSubPr>
                        <m:ctrlPr>
                          <a:rPr lang="en-AU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2400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AU" sz="24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AU" sz="2400" i="1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AU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2400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AU" sz="2400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AU" sz="2400" i="1" dirty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AU" sz="2400" dirty="0"/>
                  <a:t>, Rawlsian</a:t>
                </a:r>
              </a:p>
              <a:p>
                <a:pPr marL="99414">
                  <a:lnSpc>
                    <a:spcPct val="110000"/>
                  </a:lnSpc>
                  <a:spcAft>
                    <a:spcPts val="1200"/>
                  </a:spcAft>
                  <a:buClr>
                    <a:schemeClr val="tx1"/>
                  </a:buClr>
                  <a:tabLst>
                    <a:tab pos="344796" algn="l"/>
                  </a:tabLst>
                </a:pPr>
                <a14:m>
                  <m:oMath xmlns:m="http://schemas.openxmlformats.org/officeDocument/2006/math">
                    <m:r>
                      <a:rPr lang="el-GR" sz="2400" i="1" dirty="0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l-GR" sz="24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l-GR" sz="2400" i="1" dirty="0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l-GR" sz="2400" i="1" dirty="0" smtClean="0">
                        <a:latin typeface="Cambria Math" panose="02040503050406030204" pitchFamily="18" charset="0"/>
                      </a:rPr>
                      <m:t>=1/2</m:t>
                    </m:r>
                  </m:oMath>
                </a14:m>
                <a:r>
                  <a:rPr lang="en-AU" sz="2400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2400" i="1" dirty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AU" sz="24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AU" sz="2400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AU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2400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AU" sz="24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AU" sz="2400" i="1" dirty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AU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2400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AU" sz="2400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AU" sz="2400" i="1" dirty="0">
                        <a:latin typeface="Cambria Math" panose="02040503050406030204" pitchFamily="18" charset="0"/>
                      </a:rPr>
                      <m:t>)=</m:t>
                    </m:r>
                    <m:sSub>
                      <m:sSubPr>
                        <m:ctrlPr>
                          <a:rPr lang="en-AU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2400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AU" sz="24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AU" sz="2400" i="1" dirty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AU" sz="2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2400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AU" sz="2400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AU" sz="2400" dirty="0"/>
                  <a:t>: utilitarian</a:t>
                </a:r>
              </a:p>
              <a:p>
                <a:pPr marL="99414">
                  <a:lnSpc>
                    <a:spcPct val="110000"/>
                  </a:lnSpc>
                  <a:spcAft>
                    <a:spcPts val="1200"/>
                  </a:spcAft>
                  <a:buClr>
                    <a:schemeClr val="tx1"/>
                  </a:buClr>
                  <a:tabLst>
                    <a:tab pos="344796" algn="l"/>
                  </a:tabLst>
                </a:pPr>
                <a:endParaRPr lang="en-AU" sz="2400" dirty="0">
                  <a:cs typeface="Arial"/>
                </a:endParaRPr>
              </a:p>
              <a:p>
                <a:pPr marR="250416" lvl="1">
                  <a:lnSpc>
                    <a:spcPct val="110000"/>
                  </a:lnSpc>
                  <a:spcAft>
                    <a:spcPts val="1200"/>
                  </a:spcAft>
                </a:pPr>
                <a:endParaRPr lang="en-AU" sz="2400" spc="-10" dirty="0">
                  <a:solidFill>
                    <a:schemeClr val="tx1"/>
                  </a:solidFill>
                  <a:cs typeface="Arial"/>
                </a:endParaRPr>
              </a:p>
            </p:txBody>
          </p:sp>
        </mc:Choice>
        <mc:Fallback xmlns="">
          <p:sp>
            <p:nvSpPr>
              <p:cNvPr id="6" name="Text Placeholder 5">
                <a:extLst>
                  <a:ext uri="{FF2B5EF4-FFF2-40B4-BE49-F238E27FC236}">
                    <a16:creationId xmlns:a16="http://schemas.microsoft.com/office/drawing/2014/main" id="{D56F3154-E72A-96CF-EFB6-F10B6B9331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2"/>
              </p:nvPr>
            </p:nvSpPr>
            <p:spPr>
              <a:blipFill>
                <a:blip r:embed="rId4"/>
                <a:stretch>
                  <a:fillRect t="-50932" b="-13354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9761181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51D8A8-54BE-C9E4-929D-E6B3DE0304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4">
            <a:extLst>
              <a:ext uri="{FF2B5EF4-FFF2-40B4-BE49-F238E27FC236}">
                <a16:creationId xmlns:a16="http://schemas.microsoft.com/office/drawing/2014/main" id="{3A460B1A-D7A3-4A55-9A54-C54CFC8C2F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854" y="589218"/>
            <a:ext cx="10326658" cy="467226"/>
          </a:xfrm>
        </p:spPr>
        <p:txBody>
          <a:bodyPr/>
          <a:lstStyle/>
          <a:p>
            <a:r>
              <a:rPr lang="en-AU" dirty="0">
                <a:solidFill>
                  <a:schemeClr val="tx1"/>
                </a:solidFill>
              </a:rPr>
              <a:t>Example: the trust game</a:t>
            </a: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CB152F9C-5103-AC43-9AC7-003933FCA4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204" y="2434037"/>
            <a:ext cx="10777591" cy="1989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546220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7488C8-EFE3-4D9E-519C-0019EB2F1D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4">
            <a:extLst>
              <a:ext uri="{FF2B5EF4-FFF2-40B4-BE49-F238E27FC236}">
                <a16:creationId xmlns:a16="http://schemas.microsoft.com/office/drawing/2014/main" id="{5A0FDD8C-19FA-658F-A5F2-7C308D803C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854" y="589218"/>
            <a:ext cx="10326658" cy="467226"/>
          </a:xfrm>
        </p:spPr>
        <p:txBody>
          <a:bodyPr/>
          <a:lstStyle/>
          <a:p>
            <a:r>
              <a:rPr lang="en-AU" dirty="0">
                <a:solidFill>
                  <a:schemeClr val="tx1"/>
                </a:solidFill>
              </a:rPr>
              <a:t>Example: the trust game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562B75A6-FE02-C4D3-D27B-9EC33E014B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982" y="1524502"/>
            <a:ext cx="11144036" cy="3808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387377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5111B2-AC7C-FE43-DD0F-F467E52CA3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8" name="Picture 4">
            <a:extLst>
              <a:ext uri="{FF2B5EF4-FFF2-40B4-BE49-F238E27FC236}">
                <a16:creationId xmlns:a16="http://schemas.microsoft.com/office/drawing/2014/main" id="{197AA566-7D52-752F-CC0D-0F84FD038F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982" y="1524502"/>
            <a:ext cx="11144037" cy="3581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4">
            <a:extLst>
              <a:ext uri="{FF2B5EF4-FFF2-40B4-BE49-F238E27FC236}">
                <a16:creationId xmlns:a16="http://schemas.microsoft.com/office/drawing/2014/main" id="{AE0CF907-146A-E734-99F3-5A43946F3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854" y="589218"/>
            <a:ext cx="10326658" cy="467226"/>
          </a:xfrm>
        </p:spPr>
        <p:txBody>
          <a:bodyPr/>
          <a:lstStyle/>
          <a:p>
            <a:r>
              <a:rPr lang="en-AU" dirty="0">
                <a:solidFill>
                  <a:schemeClr val="tx1"/>
                </a:solidFill>
              </a:rPr>
              <a:t>Example: the trust game</a:t>
            </a:r>
          </a:p>
        </p:txBody>
      </p:sp>
    </p:spTree>
    <p:extLst>
      <p:ext uri="{BB962C8B-B14F-4D97-AF65-F5344CB8AC3E}">
        <p14:creationId xmlns:p14="http://schemas.microsoft.com/office/powerpoint/2010/main" val="17938089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7838F8-DCCD-5B57-6E2C-CFE28CE6BA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1F5AC1E-4DFA-C01D-5687-86DD6CF26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solidFill>
                  <a:schemeClr val="tx1"/>
                </a:solidFill>
              </a:rPr>
              <a:t>Distributional preferences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F6F8E10-3C76-4B52-FC8B-B61305A20BA3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pPr lvl="1"/>
            <a:r>
              <a:rPr lang="en-AU" sz="2400" dirty="0">
                <a:solidFill>
                  <a:schemeClr val="tx1"/>
                </a:solidFill>
              </a:rPr>
              <a:t>Deviation from self-interest</a:t>
            </a:r>
          </a:p>
          <a:p>
            <a:pPr lvl="1"/>
            <a:endParaRPr lang="en-AU" sz="2400" dirty="0">
              <a:solidFill>
                <a:schemeClr val="tx1"/>
              </a:solidFill>
            </a:endParaRPr>
          </a:p>
          <a:p>
            <a:pPr lvl="1"/>
            <a:r>
              <a:rPr lang="en-AU" sz="2400" dirty="0">
                <a:solidFill>
                  <a:schemeClr val="tx1"/>
                </a:solidFill>
              </a:rPr>
              <a:t>Inequality and social comparison</a:t>
            </a:r>
          </a:p>
          <a:p>
            <a:pPr lvl="1"/>
            <a:endParaRPr lang="en-AU" sz="2400" dirty="0">
              <a:solidFill>
                <a:schemeClr val="tx1"/>
              </a:solidFill>
            </a:endParaRPr>
          </a:p>
          <a:p>
            <a:pPr lvl="1"/>
            <a:r>
              <a:rPr lang="en-AU" sz="2400" dirty="0">
                <a:solidFill>
                  <a:schemeClr val="tx1"/>
                </a:solidFill>
              </a:rPr>
              <a:t>Workplace and policy design</a:t>
            </a:r>
          </a:p>
          <a:p>
            <a:endParaRPr lang="en-AU" sz="2400" dirty="0"/>
          </a:p>
          <a:p>
            <a:endParaRPr lang="en-AU" sz="2400" dirty="0"/>
          </a:p>
        </p:txBody>
      </p:sp>
    </p:spTree>
    <p:extLst>
      <p:ext uri="{BB962C8B-B14F-4D97-AF65-F5344CB8AC3E}">
        <p14:creationId xmlns:p14="http://schemas.microsoft.com/office/powerpoint/2010/main" val="395163676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 Placeholder 24">
                <a:extLst>
                  <a:ext uri="{FF2B5EF4-FFF2-40B4-BE49-F238E27FC236}">
                    <a16:creationId xmlns:a16="http://schemas.microsoft.com/office/drawing/2014/main" id="{DA3CD8AE-8C23-AB42-BE39-2E9D3BE259F3}"/>
                  </a:ext>
                </a:extLst>
              </p:cNvPr>
              <p:cNvSpPr>
                <a:spLocks noGrp="1"/>
              </p:cNvSpPr>
              <p:nvPr>
                <p:ph type="body" idx="12"/>
              </p:nvPr>
            </p:nvSpPr>
            <p:spPr>
              <a:xfrm>
                <a:off x="1287227" y="1278673"/>
                <a:ext cx="10957594" cy="1174794"/>
              </a:xfrm>
            </p:spPr>
            <p:txBody>
              <a:bodyPr numCol="1"/>
              <a:lstStyle/>
              <a:p>
                <a:pPr lvl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A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d>
                        <m:dPr>
                          <m:ctrlPr>
                            <a:rPr lang="en-A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A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AU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b>
                          </m:sSub>
                          <m:r>
                            <a:rPr lang="en-A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A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AU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e>
                      </m:d>
                      <m:r>
                        <a:rPr lang="en-AU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A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A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f>
                                <m:fPr>
                                  <m:ctrlP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num>
                                <m:den>
                                  <m: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den>
                              </m:f>
                              <m:sSub>
                                <m:sSubPr>
                                  <m:ctrlP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sub>
                              </m:sSub>
                              <m:r>
                                <a:rPr lang="en-AU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den>
                              </m:f>
                              <m:sSub>
                                <m:sSubPr>
                                  <m:ctrlP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sub>
                              </m:sSub>
                              <m:r>
                                <a:rPr lang="en-AU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    </m:t>
                              </m:r>
                              <m:r>
                                <m:rPr>
                                  <m:sty m:val="p"/>
                                </m:rPr>
                                <a:rPr lang="en-AU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if</m:t>
                              </m:r>
                              <m:r>
                                <a:rPr lang="en-A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a:rPr lang="en-AU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sSub>
                                <m:sSubPr>
                                  <m:ctrlP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sub>
                              </m:sSub>
                              <m:r>
                                <a:rPr lang="en-A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≥</m:t>
                              </m:r>
                              <m:sSub>
                                <m:sSubPr>
                                  <m:ctrlP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AU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</m:e>
                            <m:e>
                              <m:f>
                                <m:fPr>
                                  <m:ctrlP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den>
                              </m:f>
                              <m:sSub>
                                <m:sSubPr>
                                  <m:ctrlP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sub>
                              </m:sSub>
                              <m:r>
                                <a:rPr lang="en-AU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num>
                                <m:den>
                                  <m: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den>
                              </m:f>
                              <m:sSub>
                                <m:sSubPr>
                                  <m:ctrlP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sub>
                              </m:sSub>
                              <m:r>
                                <a:rPr lang="en-AU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    </m:t>
                              </m:r>
                              <m:r>
                                <m:rPr>
                                  <m:sty m:val="p"/>
                                </m:rPr>
                                <a:rPr lang="en-AU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if</m:t>
                              </m:r>
                              <m:r>
                                <a:rPr lang="en-A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AU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a:rPr lang="en-A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sub>
                              </m:sSub>
                              <m:r>
                                <a:rPr lang="en-A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&lt;</m:t>
                              </m:r>
                              <m:sSub>
                                <m:sSubPr>
                                  <m:ctrlP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en-AU" sz="2400" dirty="0"/>
              </a:p>
            </p:txBody>
          </p:sp>
        </mc:Choice>
        <mc:Fallback xmlns="">
          <p:sp>
            <p:nvSpPr>
              <p:cNvPr id="25" name="Text Placeholder 24">
                <a:extLst>
                  <a:ext uri="{FF2B5EF4-FFF2-40B4-BE49-F238E27FC236}">
                    <a16:creationId xmlns:a16="http://schemas.microsoft.com/office/drawing/2014/main" id="{DA3CD8AE-8C23-AB42-BE39-2E9D3BE259F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2"/>
              </p:nvPr>
            </p:nvSpPr>
            <p:spPr>
              <a:xfrm>
                <a:off x="1287227" y="1278673"/>
                <a:ext cx="10957594" cy="1174794"/>
              </a:xfrm>
              <a:blipFill>
                <a:blip r:embed="rId4"/>
                <a:stretch>
                  <a:fillRect b="-67742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4">
            <a:extLst>
              <a:ext uri="{FF2B5EF4-FFF2-40B4-BE49-F238E27FC236}">
                <a16:creationId xmlns:a16="http://schemas.microsoft.com/office/drawing/2014/main" id="{6F38FBA0-CAC2-6E3B-479D-68FB82197F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854" y="589218"/>
            <a:ext cx="10326658" cy="467226"/>
          </a:xfrm>
        </p:spPr>
        <p:txBody>
          <a:bodyPr/>
          <a:lstStyle/>
          <a:p>
            <a:r>
              <a:rPr lang="en-AU" dirty="0">
                <a:solidFill>
                  <a:schemeClr val="tx1"/>
                </a:solidFill>
              </a:rPr>
              <a:t>Example: the trust game</a:t>
            </a:r>
          </a:p>
        </p:txBody>
      </p:sp>
    </p:spTree>
    <p:extLst>
      <p:ext uri="{BB962C8B-B14F-4D97-AF65-F5344CB8AC3E}">
        <p14:creationId xmlns:p14="http://schemas.microsoft.com/office/powerpoint/2010/main" val="251522492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380B88-46F4-A8D1-52DE-057CCD6F3D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 Placeholder 24">
                <a:extLst>
                  <a:ext uri="{FF2B5EF4-FFF2-40B4-BE49-F238E27FC236}">
                    <a16:creationId xmlns:a16="http://schemas.microsoft.com/office/drawing/2014/main" id="{27379A4D-9EAE-6521-67EF-C10096961C92}"/>
                  </a:ext>
                </a:extLst>
              </p:cNvPr>
              <p:cNvSpPr>
                <a:spLocks noGrp="1"/>
              </p:cNvSpPr>
              <p:nvPr>
                <p:ph type="body" idx="12"/>
              </p:nvPr>
            </p:nvSpPr>
            <p:spPr>
              <a:xfrm>
                <a:off x="1287227" y="1278672"/>
                <a:ext cx="9939573" cy="4990109"/>
              </a:xfrm>
            </p:spPr>
            <p:txBody>
              <a:bodyPr numCol="1"/>
              <a:lstStyle/>
              <a:p>
                <a:pPr lvl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A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d>
                        <m:dPr>
                          <m:ctrlPr>
                            <a:rPr lang="en-A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A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AU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b>
                          </m:sSub>
                          <m:r>
                            <a:rPr lang="en-A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A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AU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e>
                      </m:d>
                      <m:r>
                        <a:rPr lang="en-AU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A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A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f>
                                <m:fPr>
                                  <m:ctrlP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num>
                                <m:den>
                                  <m: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den>
                              </m:f>
                              <m:sSub>
                                <m:sSubPr>
                                  <m:ctrlP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sub>
                              </m:sSub>
                              <m:r>
                                <a:rPr lang="en-AU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den>
                              </m:f>
                              <m:sSub>
                                <m:sSubPr>
                                  <m:ctrlP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sub>
                              </m:sSub>
                              <m:r>
                                <a:rPr lang="en-AU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    </m:t>
                              </m:r>
                              <m:r>
                                <m:rPr>
                                  <m:sty m:val="p"/>
                                </m:rPr>
                                <a:rPr lang="en-AU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if</m:t>
                              </m:r>
                              <m:r>
                                <a:rPr lang="en-A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a:rPr lang="en-AU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sSub>
                                <m:sSubPr>
                                  <m:ctrlP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sub>
                              </m:sSub>
                              <m:r>
                                <a:rPr lang="en-A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≥</m:t>
                              </m:r>
                              <m:sSub>
                                <m:sSubPr>
                                  <m:ctrlP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AU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</m:e>
                            <m:e>
                              <m:f>
                                <m:fPr>
                                  <m:ctrlP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den>
                              </m:f>
                              <m:sSub>
                                <m:sSubPr>
                                  <m:ctrlP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sub>
                              </m:sSub>
                              <m:r>
                                <a:rPr lang="en-AU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num>
                                <m:den>
                                  <m: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den>
                              </m:f>
                              <m:sSub>
                                <m:sSubPr>
                                  <m:ctrlP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sub>
                              </m:sSub>
                              <m:r>
                                <a:rPr lang="en-AU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    </m:t>
                              </m:r>
                              <m:r>
                                <m:rPr>
                                  <m:sty m:val="p"/>
                                </m:rPr>
                                <a:rPr lang="en-AU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if</m:t>
                              </m:r>
                              <m:r>
                                <a:rPr lang="en-A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AU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a:rPr lang="en-A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sub>
                              </m:sSub>
                              <m:r>
                                <a:rPr lang="en-A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&lt;</m:t>
                              </m:r>
                              <m:sSub>
                                <m:sSubPr>
                                  <m:ctrlP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en-AU" sz="2400" dirty="0"/>
              </a:p>
              <a:p>
                <a:pPr lvl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</a:pPr>
                <a:endParaRPr lang="en-AU" sz="2400" dirty="0"/>
              </a:p>
              <a:p>
                <a:pPr lvl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A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  <m:d>
                        <m:dPr>
                          <m:ctrlPr>
                            <a:rPr lang="en-A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A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A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  <m:r>
                            <a:rPr lang="en-A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A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A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b>
                          </m:sSub>
                        </m:e>
                      </m:d>
                      <m:r>
                        <a:rPr lang="en-AU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A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A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f>
                                <m:fPr>
                                  <m:ctrlP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num>
                                <m:den>
                                  <m: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den>
                              </m:f>
                              <m:sSub>
                                <m:sSubPr>
                                  <m:ctrlP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sub>
                              </m:sSub>
                              <m:r>
                                <a:rPr lang="en-A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den>
                              </m:f>
                              <m:sSub>
                                <m:sSubPr>
                                  <m:ctrlP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sub>
                              </m:sSub>
                              <m:r>
                                <a:rPr lang="en-A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m:rPr>
                                  <m:sty m:val="p"/>
                                </m:rPr>
                                <a:rPr lang="en-AU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if</m:t>
                              </m:r>
                              <m:r>
                                <a:rPr lang="en-A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sSub>
                                <m:sSubPr>
                                  <m:ctrlP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sub>
                              </m:sSub>
                              <m:r>
                                <a:rPr lang="en-A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≥</m:t>
                              </m:r>
                              <m:sSub>
                                <m:sSubPr>
                                  <m:ctrlP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AU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sub>
                              </m:sSub>
                              <m:r>
                                <a:rPr lang="en-A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                 </m:t>
                              </m:r>
                              <m:r>
                                <m:rPr>
                                  <m:sty m:val="p"/>
                                </m:rPr>
                                <a:rPr lang="en-AU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if</m:t>
                              </m:r>
                              <m:r>
                                <a:rPr lang="en-A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sSub>
                                <m:sSubPr>
                                  <m:ctrlP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sub>
                              </m:sSub>
                              <m:r>
                                <a:rPr lang="en-A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sSub>
                                <m:sSubPr>
                                  <m:ctrlP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en-AU" sz="2400" dirty="0"/>
              </a:p>
            </p:txBody>
          </p:sp>
        </mc:Choice>
        <mc:Fallback xmlns="">
          <p:sp>
            <p:nvSpPr>
              <p:cNvPr id="25" name="Text Placeholder 24">
                <a:extLst>
                  <a:ext uri="{FF2B5EF4-FFF2-40B4-BE49-F238E27FC236}">
                    <a16:creationId xmlns:a16="http://schemas.microsoft.com/office/drawing/2014/main" id="{27379A4D-9EAE-6521-67EF-C10096961C9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2"/>
              </p:nvPr>
            </p:nvSpPr>
            <p:spPr>
              <a:xfrm>
                <a:off x="1287227" y="1278672"/>
                <a:ext cx="9939573" cy="4990109"/>
              </a:xfr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4">
            <a:extLst>
              <a:ext uri="{FF2B5EF4-FFF2-40B4-BE49-F238E27FC236}">
                <a16:creationId xmlns:a16="http://schemas.microsoft.com/office/drawing/2014/main" id="{EFB38002-7BC3-C487-AA4D-6A15603389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854" y="589218"/>
            <a:ext cx="10326658" cy="467226"/>
          </a:xfrm>
        </p:spPr>
        <p:txBody>
          <a:bodyPr/>
          <a:lstStyle/>
          <a:p>
            <a:r>
              <a:rPr lang="en-AU" dirty="0">
                <a:solidFill>
                  <a:schemeClr val="tx1"/>
                </a:solidFill>
              </a:rPr>
              <a:t>Example: the trust game</a:t>
            </a:r>
          </a:p>
        </p:txBody>
      </p:sp>
    </p:spTree>
    <p:extLst>
      <p:ext uri="{BB962C8B-B14F-4D97-AF65-F5344CB8AC3E}">
        <p14:creationId xmlns:p14="http://schemas.microsoft.com/office/powerpoint/2010/main" val="412507549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20CF74-7F2F-D285-1572-75BEC53C1A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 Placeholder 24">
                <a:extLst>
                  <a:ext uri="{FF2B5EF4-FFF2-40B4-BE49-F238E27FC236}">
                    <a16:creationId xmlns:a16="http://schemas.microsoft.com/office/drawing/2014/main" id="{9B9327A7-695A-16DB-3C8B-B07524A58158}"/>
                  </a:ext>
                </a:extLst>
              </p:cNvPr>
              <p:cNvSpPr>
                <a:spLocks noGrp="1"/>
              </p:cNvSpPr>
              <p:nvPr>
                <p:ph type="body" idx="12"/>
              </p:nvPr>
            </p:nvSpPr>
            <p:spPr>
              <a:xfrm>
                <a:off x="1287227" y="1278673"/>
                <a:ext cx="10957594" cy="1174794"/>
              </a:xfrm>
            </p:spPr>
            <p:txBody>
              <a:bodyPr numCol="1"/>
              <a:lstStyle/>
              <a:p>
                <a:pPr lvl="1">
                  <a:lnSpc>
                    <a:spcPct val="110000"/>
                  </a:lnSpc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A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  <m:d>
                        <m:dPr>
                          <m:ctrlPr>
                            <a:rPr lang="en-A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A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A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  <m:r>
                            <a:rPr lang="en-A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A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A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b>
                          </m:sSub>
                        </m:e>
                      </m:d>
                      <m:r>
                        <a:rPr lang="en-AU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A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A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f>
                                <m:fPr>
                                  <m:ctrlP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num>
                                <m:den>
                                  <m: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den>
                              </m:f>
                              <m:sSub>
                                <m:sSubPr>
                                  <m:ctrlP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sub>
                              </m:sSub>
                              <m:r>
                                <a:rPr lang="en-A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den>
                              </m:f>
                              <m:sSub>
                                <m:sSubPr>
                                  <m:ctrlP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sub>
                              </m:sSub>
                              <m:r>
                                <a:rPr lang="en-A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m:rPr>
                                  <m:sty m:val="p"/>
                                </m:rPr>
                                <a:rPr lang="en-AU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if</m:t>
                              </m:r>
                              <m:r>
                                <a:rPr lang="en-A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sSub>
                                <m:sSubPr>
                                  <m:ctrlP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sub>
                              </m:sSub>
                              <m:r>
                                <a:rPr lang="en-A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≥</m:t>
                              </m:r>
                              <m:sSub>
                                <m:sSubPr>
                                  <m:ctrlP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AU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sub>
                              </m:sSub>
                              <m:r>
                                <a:rPr lang="en-A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                 </m:t>
                              </m:r>
                              <m:r>
                                <m:rPr>
                                  <m:sty m:val="p"/>
                                </m:rPr>
                                <a:rPr lang="en-AU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if</m:t>
                              </m:r>
                              <m:r>
                                <a:rPr lang="en-A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sSub>
                                <m:sSubPr>
                                  <m:ctrlP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sub>
                              </m:sSub>
                              <m:r>
                                <a:rPr lang="en-A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sSub>
                                <m:sSubPr>
                                  <m:ctrlP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en-AU" sz="2400" spc="-10" dirty="0">
                  <a:solidFill>
                    <a:schemeClr val="tx1"/>
                  </a:solidFill>
                  <a:cs typeface="Arial"/>
                </a:endParaRPr>
              </a:p>
              <a:p>
                <a:pPr>
                  <a:lnSpc>
                    <a:spcPct val="110000"/>
                  </a:lnSpc>
                  <a:spcAft>
                    <a:spcPts val="1200"/>
                  </a:spcAft>
                </a:pPr>
                <a:r>
                  <a:rPr lang="en-AU" sz="2200" spc="-10" dirty="0">
                    <a:solidFill>
                      <a:schemeClr val="tx1"/>
                    </a:solidFill>
                    <a:cs typeface="Arial"/>
                  </a:rPr>
                  <a:t>If Linda invests, Marco’s utility of each outcome is:</a:t>
                </a:r>
              </a:p>
              <a:p>
                <a:pPr lvl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A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  <m:d>
                        <m:dPr>
                          <m:ctrlPr>
                            <a:rPr lang="en-A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15,15</m:t>
                          </m:r>
                        </m:e>
                      </m:d>
                      <m:r>
                        <a:rPr lang="en-AU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A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A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d>
                        <m:dPr>
                          <m:ctrlPr>
                            <a:rPr lang="en-A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15</m:t>
                          </m:r>
                        </m:e>
                      </m:d>
                      <m:r>
                        <a:rPr lang="en-AU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A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A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d>
                        <m:dPr>
                          <m:ctrlPr>
                            <a:rPr lang="en-A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15</m:t>
                          </m:r>
                        </m:e>
                      </m:d>
                    </m:oMath>
                  </m:oMathPara>
                </a14:m>
                <a:endParaRPr lang="en-AU" sz="24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lvl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AU" sz="2400" dirty="0">
                    <a:solidFill>
                      <a:schemeClr val="tx1"/>
                    </a:solidFill>
                  </a:rPr>
                  <a:t>                 </a:t>
                </a:r>
                <a14:m>
                  <m:oMath xmlns:m="http://schemas.openxmlformats.org/officeDocument/2006/math">
                    <m:r>
                      <a:rPr lang="en-AU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=15</m:t>
                    </m:r>
                  </m:oMath>
                </a14:m>
                <a:endParaRPr lang="en-AU" sz="2400" dirty="0">
                  <a:solidFill>
                    <a:schemeClr val="tx1"/>
                  </a:solidFill>
                </a:endParaRPr>
              </a:p>
              <a:p>
                <a:pPr lvl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A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  <m:d>
                        <m:dPr>
                          <m:ctrlPr>
                            <a:rPr lang="en-A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0,30</m:t>
                          </m:r>
                        </m:e>
                      </m:d>
                      <m:r>
                        <a:rPr lang="en-AU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A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A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d>
                        <m:dPr>
                          <m:ctrlPr>
                            <a:rPr lang="en-A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AU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A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A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d>
                        <m:dPr>
                          <m:ctrlPr>
                            <a:rPr lang="en-A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30</m:t>
                          </m:r>
                        </m:e>
                      </m:d>
                    </m:oMath>
                  </m:oMathPara>
                </a14:m>
                <a:endParaRPr lang="en-AU" sz="24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lvl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AU" sz="2400" dirty="0">
                    <a:solidFill>
                      <a:schemeClr val="tx1"/>
                    </a:solidFill>
                  </a:rPr>
                  <a:t>                </a:t>
                </a:r>
                <a14:m>
                  <m:oMath xmlns:m="http://schemas.openxmlformats.org/officeDocument/2006/math">
                    <m:r>
                      <a:rPr lang="en-AU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=7.5</m:t>
                    </m:r>
                  </m:oMath>
                </a14:m>
                <a:endParaRPr lang="en-AU" sz="2400" dirty="0">
                  <a:solidFill>
                    <a:schemeClr val="tx1"/>
                  </a:solidFill>
                </a:endParaRPr>
              </a:p>
              <a:p>
                <a:pPr lvl="1">
                  <a:lnSpc>
                    <a:spcPct val="110000"/>
                  </a:lnSpc>
                  <a:spcAft>
                    <a:spcPts val="1200"/>
                  </a:spcAft>
                </a:pPr>
                <a:endParaRPr lang="en-AU" sz="2400" spc="-10" dirty="0">
                  <a:solidFill>
                    <a:schemeClr val="tx1"/>
                  </a:solidFill>
                  <a:cs typeface="Arial"/>
                </a:endParaRPr>
              </a:p>
            </p:txBody>
          </p:sp>
        </mc:Choice>
        <mc:Fallback xmlns="">
          <p:sp>
            <p:nvSpPr>
              <p:cNvPr id="25" name="Text Placeholder 24">
                <a:extLst>
                  <a:ext uri="{FF2B5EF4-FFF2-40B4-BE49-F238E27FC236}">
                    <a16:creationId xmlns:a16="http://schemas.microsoft.com/office/drawing/2014/main" id="{9B9327A7-695A-16DB-3C8B-B07524A5815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2"/>
              </p:nvPr>
            </p:nvSpPr>
            <p:spPr>
              <a:xfrm>
                <a:off x="1287227" y="1278673"/>
                <a:ext cx="10957594" cy="1174794"/>
              </a:xfrm>
              <a:blipFill>
                <a:blip r:embed="rId4"/>
                <a:stretch>
                  <a:fillRect l="-694" b="-324731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4">
            <a:extLst>
              <a:ext uri="{FF2B5EF4-FFF2-40B4-BE49-F238E27FC236}">
                <a16:creationId xmlns:a16="http://schemas.microsoft.com/office/drawing/2014/main" id="{A6EA75FC-BE75-2BF2-D03E-596F416BF2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854" y="589218"/>
            <a:ext cx="10326658" cy="467226"/>
          </a:xfrm>
        </p:spPr>
        <p:txBody>
          <a:bodyPr/>
          <a:lstStyle/>
          <a:p>
            <a:r>
              <a:rPr lang="en-AU" dirty="0">
                <a:solidFill>
                  <a:schemeClr val="tx1"/>
                </a:solidFill>
              </a:rPr>
              <a:t>Example: the trust game</a:t>
            </a:r>
          </a:p>
        </p:txBody>
      </p:sp>
    </p:spTree>
    <p:extLst>
      <p:ext uri="{BB962C8B-B14F-4D97-AF65-F5344CB8AC3E}">
        <p14:creationId xmlns:p14="http://schemas.microsoft.com/office/powerpoint/2010/main" val="218078693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B13508-7C1D-7A0D-7A11-EEC1F5A690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 Placeholder 24">
                <a:extLst>
                  <a:ext uri="{FF2B5EF4-FFF2-40B4-BE49-F238E27FC236}">
                    <a16:creationId xmlns:a16="http://schemas.microsoft.com/office/drawing/2014/main" id="{607BB47F-6A28-9939-E135-127A67E997A6}"/>
                  </a:ext>
                </a:extLst>
              </p:cNvPr>
              <p:cNvSpPr>
                <a:spLocks noGrp="1"/>
              </p:cNvSpPr>
              <p:nvPr>
                <p:ph type="body" idx="12"/>
              </p:nvPr>
            </p:nvSpPr>
            <p:spPr>
              <a:xfrm>
                <a:off x="1287227" y="1278673"/>
                <a:ext cx="10957594" cy="1174794"/>
              </a:xfrm>
            </p:spPr>
            <p:txBody>
              <a:bodyPr numCol="1"/>
              <a:lstStyle/>
              <a:p>
                <a:pPr lvl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A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d>
                        <m:dPr>
                          <m:ctrlPr>
                            <a:rPr lang="en-A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A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A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b>
                          </m:sSub>
                          <m:r>
                            <a:rPr lang="en-A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A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A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e>
                      </m:d>
                      <m:r>
                        <a:rPr lang="en-AU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A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A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f>
                                <m:fPr>
                                  <m:ctrlP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num>
                                <m:den>
                                  <m: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den>
                              </m:f>
                              <m:sSub>
                                <m:sSubPr>
                                  <m:ctrlP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sub>
                              </m:sSub>
                              <m:r>
                                <a:rPr lang="en-A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den>
                              </m:f>
                              <m:sSub>
                                <m:sSubPr>
                                  <m:ctrlP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sub>
                              </m:sSub>
                              <m:r>
                                <a:rPr lang="en-A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    </m:t>
                              </m:r>
                              <m:r>
                                <m:rPr>
                                  <m:sty m:val="p"/>
                                </m:rPr>
                                <a:rPr lang="en-AU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if</m:t>
                              </m:r>
                              <m:r>
                                <a:rPr lang="en-A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    </m:t>
                              </m:r>
                              <m:sSub>
                                <m:sSubPr>
                                  <m:ctrlP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sub>
                              </m:sSub>
                              <m:r>
                                <a:rPr lang="en-A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≥</m:t>
                              </m:r>
                              <m:sSub>
                                <m:sSubPr>
                                  <m:ctrlP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A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</m:e>
                            <m:e>
                              <m:f>
                                <m:fPr>
                                  <m:ctrlP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den>
                              </m:f>
                              <m:sSub>
                                <m:sSubPr>
                                  <m:ctrlP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sub>
                              </m:sSub>
                              <m:r>
                                <a:rPr lang="en-A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num>
                                <m:den>
                                  <m: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den>
                              </m:f>
                              <m:sSub>
                                <m:sSubPr>
                                  <m:ctrlP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sub>
                              </m:sSub>
                              <m:r>
                                <a:rPr lang="en-A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    </m:t>
                              </m:r>
                              <m:r>
                                <m:rPr>
                                  <m:sty m:val="p"/>
                                </m:rPr>
                                <a:rPr lang="en-AU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if</m:t>
                              </m:r>
                              <m:r>
                                <a:rPr lang="en-A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    </m:t>
                              </m:r>
                              <m:sSub>
                                <m:sSubPr>
                                  <m:ctrlP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sub>
                              </m:sSub>
                              <m:r>
                                <a:rPr lang="en-A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&lt;</m:t>
                              </m:r>
                              <m:sSub>
                                <m:sSubPr>
                                  <m:ctrlP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en-AU" sz="2400" dirty="0"/>
              </a:p>
              <a:p>
                <a:pPr>
                  <a:lnSpc>
                    <a:spcPct val="110000"/>
                  </a:lnSpc>
                  <a:spcAft>
                    <a:spcPts val="1200"/>
                  </a:spcAft>
                </a:pPr>
                <a:r>
                  <a:rPr lang="en-AU" sz="2200" dirty="0"/>
                  <a:t>If Linda invests, Linda’s utility from each outcome is:</a:t>
                </a:r>
              </a:p>
              <a:p>
                <a:pPr lvl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A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d>
                        <m:dPr>
                          <m:ctrlPr>
                            <a:rPr lang="en-A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15,15</m:t>
                          </m:r>
                        </m:e>
                      </m:d>
                      <m:r>
                        <a:rPr lang="en-AU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A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A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d>
                        <m:dPr>
                          <m:ctrlPr>
                            <a:rPr lang="en-A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15</m:t>
                          </m:r>
                        </m:e>
                      </m:d>
                      <m:r>
                        <a:rPr lang="en-AU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A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A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d>
                        <m:dPr>
                          <m:ctrlPr>
                            <a:rPr lang="en-A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15</m:t>
                          </m:r>
                        </m:e>
                      </m:d>
                    </m:oMath>
                  </m:oMathPara>
                </a14:m>
                <a:endParaRPr lang="en-AU" sz="24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lvl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AU" sz="2400" dirty="0">
                    <a:solidFill>
                      <a:schemeClr val="tx1"/>
                    </a:solidFill>
                  </a:rPr>
                  <a:t>                 </a:t>
                </a:r>
                <a14:m>
                  <m:oMath xmlns:m="http://schemas.openxmlformats.org/officeDocument/2006/math">
                    <m:r>
                      <a:rPr lang="en-AU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=15</m:t>
                    </m:r>
                  </m:oMath>
                </a14:m>
                <a:endParaRPr lang="en-AU" sz="2400" dirty="0">
                  <a:solidFill>
                    <a:schemeClr val="tx1"/>
                  </a:solidFill>
                </a:endParaRPr>
              </a:p>
              <a:p>
                <a:pPr lvl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A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d>
                        <m:dPr>
                          <m:ctrlPr>
                            <a:rPr lang="en-A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0,30</m:t>
                          </m:r>
                        </m:e>
                      </m:d>
                      <m:r>
                        <a:rPr lang="en-AU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A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A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d>
                        <m:dPr>
                          <m:ctrlPr>
                            <a:rPr lang="en-A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A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AU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A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A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d>
                        <m:dPr>
                          <m:ctrlPr>
                            <a:rPr lang="en-A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lang="en-AU" sz="24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lvl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AU" sz="2400" dirty="0">
                    <a:solidFill>
                      <a:schemeClr val="tx1"/>
                    </a:solidFill>
                  </a:rPr>
                  <a:t>               </a:t>
                </a:r>
                <a14:m>
                  <m:oMath xmlns:m="http://schemas.openxmlformats.org/officeDocument/2006/math">
                    <m:r>
                      <a:rPr lang="en-AU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=10 </m:t>
                    </m:r>
                  </m:oMath>
                </a14:m>
                <a:endParaRPr lang="en-AU" sz="2400" dirty="0">
                  <a:solidFill>
                    <a:schemeClr val="tx1"/>
                  </a:solidFill>
                </a:endParaRPr>
              </a:p>
              <a:p>
                <a:pPr lvl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</a:pPr>
                <a:endParaRPr lang="en-AU" sz="2400" dirty="0"/>
              </a:p>
            </p:txBody>
          </p:sp>
        </mc:Choice>
        <mc:Fallback xmlns="">
          <p:sp>
            <p:nvSpPr>
              <p:cNvPr id="25" name="Text Placeholder 24">
                <a:extLst>
                  <a:ext uri="{FF2B5EF4-FFF2-40B4-BE49-F238E27FC236}">
                    <a16:creationId xmlns:a16="http://schemas.microsoft.com/office/drawing/2014/main" id="{607BB47F-6A28-9939-E135-127A67E997A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2"/>
              </p:nvPr>
            </p:nvSpPr>
            <p:spPr>
              <a:xfrm>
                <a:off x="1287227" y="1278673"/>
                <a:ext cx="10957594" cy="1174794"/>
              </a:xfrm>
              <a:blipFill>
                <a:blip r:embed="rId4"/>
                <a:stretch>
                  <a:fillRect l="-694" b="-365591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4">
            <a:extLst>
              <a:ext uri="{FF2B5EF4-FFF2-40B4-BE49-F238E27FC236}">
                <a16:creationId xmlns:a16="http://schemas.microsoft.com/office/drawing/2014/main" id="{2D4DE78A-BEE7-67F5-121E-34F8A8AA0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854" y="589218"/>
            <a:ext cx="10326658" cy="467226"/>
          </a:xfrm>
        </p:spPr>
        <p:txBody>
          <a:bodyPr/>
          <a:lstStyle/>
          <a:p>
            <a:r>
              <a:rPr lang="en-AU" dirty="0">
                <a:solidFill>
                  <a:schemeClr val="tx1"/>
                </a:solidFill>
              </a:rPr>
              <a:t>Example: the trust game</a:t>
            </a:r>
          </a:p>
        </p:txBody>
      </p:sp>
    </p:spTree>
    <p:extLst>
      <p:ext uri="{BB962C8B-B14F-4D97-AF65-F5344CB8AC3E}">
        <p14:creationId xmlns:p14="http://schemas.microsoft.com/office/powerpoint/2010/main" val="214572922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064617-7EA9-4A79-390C-D445C8CB1B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 Placeholder 24">
                <a:extLst>
                  <a:ext uri="{FF2B5EF4-FFF2-40B4-BE49-F238E27FC236}">
                    <a16:creationId xmlns:a16="http://schemas.microsoft.com/office/drawing/2014/main" id="{6DBD7361-EEBB-DB5C-2A0A-1141DBB04DF7}"/>
                  </a:ext>
                </a:extLst>
              </p:cNvPr>
              <p:cNvSpPr>
                <a:spLocks noGrp="1"/>
              </p:cNvSpPr>
              <p:nvPr>
                <p:ph type="body" idx="12"/>
              </p:nvPr>
            </p:nvSpPr>
            <p:spPr>
              <a:xfrm>
                <a:off x="1287227" y="1278673"/>
                <a:ext cx="10957594" cy="1174794"/>
              </a:xfrm>
            </p:spPr>
            <p:txBody>
              <a:bodyPr numCol="1"/>
              <a:lstStyle/>
              <a:p>
                <a:pPr>
                  <a:lnSpc>
                    <a:spcPct val="110000"/>
                  </a:lnSpc>
                  <a:spcAft>
                    <a:spcPts val="1200"/>
                  </a:spcAft>
                </a:pPr>
                <a:r>
                  <a:rPr lang="en-AU" sz="2200" dirty="0"/>
                  <a:t>If Linda does not invest:</a:t>
                </a:r>
              </a:p>
              <a:p>
                <a:pPr lvl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A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d>
                        <m:dPr>
                          <m:ctrlPr>
                            <a:rPr lang="en-A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0,</m:t>
                          </m:r>
                          <m:r>
                            <a:rPr lang="en-AU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A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AU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A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A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d>
                        <m:dPr>
                          <m:ctrlPr>
                            <a:rPr lang="en-A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AU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A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A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d>
                        <m:dPr>
                          <m:ctrlPr>
                            <a:rPr lang="en-A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A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lang="en-AU" sz="24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lvl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AU" sz="2400" dirty="0">
                    <a:solidFill>
                      <a:schemeClr val="tx1"/>
                    </a:solidFill>
                  </a:rPr>
                  <a:t>               </a:t>
                </a:r>
                <a14:m>
                  <m:oMath xmlns:m="http://schemas.openxmlformats.org/officeDocument/2006/math">
                    <m:r>
                      <a:rPr lang="en-AU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=3.33</m:t>
                    </m:r>
                  </m:oMath>
                </a14:m>
                <a:endParaRPr lang="en-AU" sz="2400" dirty="0">
                  <a:solidFill>
                    <a:schemeClr val="tx1"/>
                  </a:solidFill>
                </a:endParaRPr>
              </a:p>
              <a:p>
                <a:pPr lvl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A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  <m:d>
                        <m:dPr>
                          <m:ctrlPr>
                            <a:rPr lang="en-A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A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0,0</m:t>
                          </m:r>
                        </m:e>
                      </m:d>
                      <m:r>
                        <a:rPr lang="en-AU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AU" sz="2400" dirty="0">
                  <a:solidFill>
                    <a:schemeClr val="tx1"/>
                  </a:solidFill>
                </a:endParaRPr>
              </a:p>
              <a:p>
                <a:pPr lvl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</a:pPr>
                <a:endParaRPr lang="en-AU" sz="2400" dirty="0"/>
              </a:p>
            </p:txBody>
          </p:sp>
        </mc:Choice>
        <mc:Fallback xmlns="">
          <p:sp>
            <p:nvSpPr>
              <p:cNvPr id="25" name="Text Placeholder 24">
                <a:extLst>
                  <a:ext uri="{FF2B5EF4-FFF2-40B4-BE49-F238E27FC236}">
                    <a16:creationId xmlns:a16="http://schemas.microsoft.com/office/drawing/2014/main" id="{6DBD7361-EEBB-DB5C-2A0A-1141DBB04DF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2"/>
              </p:nvPr>
            </p:nvSpPr>
            <p:spPr>
              <a:xfrm>
                <a:off x="1287227" y="1278673"/>
                <a:ext cx="10957594" cy="1174794"/>
              </a:xfrm>
              <a:blipFill>
                <a:blip r:embed="rId4"/>
                <a:stretch>
                  <a:fillRect l="-694" t="-2151" b="-109677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4">
            <a:extLst>
              <a:ext uri="{FF2B5EF4-FFF2-40B4-BE49-F238E27FC236}">
                <a16:creationId xmlns:a16="http://schemas.microsoft.com/office/drawing/2014/main" id="{F4879378-0BA1-38F8-63C9-393F20368C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854" y="589218"/>
            <a:ext cx="10326658" cy="467226"/>
          </a:xfrm>
        </p:spPr>
        <p:txBody>
          <a:bodyPr/>
          <a:lstStyle/>
          <a:p>
            <a:r>
              <a:rPr lang="en-AU" dirty="0">
                <a:solidFill>
                  <a:schemeClr val="tx1"/>
                </a:solidFill>
              </a:rPr>
              <a:t>Example: the trust game</a:t>
            </a:r>
          </a:p>
        </p:txBody>
      </p:sp>
    </p:spTree>
    <p:extLst>
      <p:ext uri="{BB962C8B-B14F-4D97-AF65-F5344CB8AC3E}">
        <p14:creationId xmlns:p14="http://schemas.microsoft.com/office/powerpoint/2010/main" val="370957768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447316-572B-E2D7-433A-F4B4F8ABD3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">
            <a:extLst>
              <a:ext uri="{FF2B5EF4-FFF2-40B4-BE49-F238E27FC236}">
                <a16:creationId xmlns:a16="http://schemas.microsoft.com/office/drawing/2014/main" id="{DD8A1F0A-EC16-A722-4D1B-3310D69557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854" y="589218"/>
            <a:ext cx="10326658" cy="467226"/>
          </a:xfrm>
        </p:spPr>
        <p:txBody>
          <a:bodyPr/>
          <a:lstStyle/>
          <a:p>
            <a:r>
              <a:rPr lang="en-AU" dirty="0">
                <a:solidFill>
                  <a:schemeClr val="tx1"/>
                </a:solidFill>
              </a:rPr>
              <a:t>Example: the trust game</a:t>
            </a:r>
          </a:p>
        </p:txBody>
      </p:sp>
      <p:pic>
        <p:nvPicPr>
          <p:cNvPr id="20482" name="Picture 2">
            <a:extLst>
              <a:ext uri="{FF2B5EF4-FFF2-40B4-BE49-F238E27FC236}">
                <a16:creationId xmlns:a16="http://schemas.microsoft.com/office/drawing/2014/main" id="{DDA1F8D2-E8BC-53E6-1D92-3420165132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384" y="1612422"/>
            <a:ext cx="10589231" cy="3633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070310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B19F58-AD0D-3B3E-20FF-C3510CBBC7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>
            <a:extLst>
              <a:ext uri="{FF2B5EF4-FFF2-40B4-BE49-F238E27FC236}">
                <a16:creationId xmlns:a16="http://schemas.microsoft.com/office/drawing/2014/main" id="{ECB38D0E-0E7A-2C6C-5DC1-D7453EF053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383" y="1612421"/>
            <a:ext cx="10589231" cy="3633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4">
            <a:extLst>
              <a:ext uri="{FF2B5EF4-FFF2-40B4-BE49-F238E27FC236}">
                <a16:creationId xmlns:a16="http://schemas.microsoft.com/office/drawing/2014/main" id="{DDE48A85-CDC9-D135-5858-4FCFEB85DD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854" y="589218"/>
            <a:ext cx="10326658" cy="467226"/>
          </a:xfrm>
        </p:spPr>
        <p:txBody>
          <a:bodyPr/>
          <a:lstStyle/>
          <a:p>
            <a:r>
              <a:rPr lang="en-AU" dirty="0">
                <a:solidFill>
                  <a:schemeClr val="tx1"/>
                </a:solidFill>
              </a:rPr>
              <a:t>Example: the trust game</a:t>
            </a:r>
          </a:p>
        </p:txBody>
      </p:sp>
    </p:spTree>
    <p:extLst>
      <p:ext uri="{BB962C8B-B14F-4D97-AF65-F5344CB8AC3E}">
        <p14:creationId xmlns:p14="http://schemas.microsoft.com/office/powerpoint/2010/main" val="25518680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BAA096-DBA0-A341-839D-43A4B56F23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">
            <a:extLst>
              <a:ext uri="{FF2B5EF4-FFF2-40B4-BE49-F238E27FC236}">
                <a16:creationId xmlns:a16="http://schemas.microsoft.com/office/drawing/2014/main" id="{EB4A62FF-69D0-70A8-C700-B5A5D23473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854" y="589218"/>
            <a:ext cx="10326658" cy="467226"/>
          </a:xfrm>
        </p:spPr>
        <p:txBody>
          <a:bodyPr/>
          <a:lstStyle/>
          <a:p>
            <a:r>
              <a:rPr lang="en-AU" dirty="0">
                <a:solidFill>
                  <a:schemeClr val="tx1"/>
                </a:solidFill>
              </a:rPr>
              <a:t>Distributional preferences</a:t>
            </a:r>
          </a:p>
        </p:txBody>
      </p:sp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0FD805C3-9A87-243B-CF3F-83B41953FEC6}"/>
              </a:ext>
            </a:extLst>
          </p:cNvPr>
          <p:cNvSpPr txBox="1">
            <a:spLocks/>
          </p:cNvSpPr>
          <p:nvPr/>
        </p:nvSpPr>
        <p:spPr>
          <a:xfrm>
            <a:off x="627854" y="1388298"/>
            <a:ext cx="10957594" cy="408140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500"/>
              </a:spcAft>
              <a:buFont typeface="Arial" panose="020B0604020202020204" pitchFamily="34" charset="0"/>
              <a:buNone/>
              <a:defRPr lang="en-AU" sz="18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R="250416" lvl="1">
              <a:lnSpc>
                <a:spcPct val="110000"/>
              </a:lnSpc>
              <a:spcAft>
                <a:spcPts val="1200"/>
              </a:spcAft>
            </a:pPr>
            <a:r>
              <a:rPr lang="en-AU" sz="2400" spc="-10" dirty="0">
                <a:solidFill>
                  <a:schemeClr val="tx1"/>
                </a:solidFill>
                <a:cs typeface="Arial"/>
              </a:rPr>
              <a:t>Altruism</a:t>
            </a:r>
          </a:p>
          <a:p>
            <a:pPr marR="250416" lvl="1">
              <a:lnSpc>
                <a:spcPct val="110000"/>
              </a:lnSpc>
              <a:spcAft>
                <a:spcPts val="1200"/>
              </a:spcAft>
            </a:pPr>
            <a:r>
              <a:rPr lang="en-AU" sz="2400" spc="-10" dirty="0">
                <a:solidFill>
                  <a:schemeClr val="tx1"/>
                </a:solidFill>
                <a:cs typeface="Arial"/>
              </a:rPr>
              <a:t>Inequality aversion</a:t>
            </a:r>
          </a:p>
          <a:p>
            <a:pPr marR="250416" lvl="1">
              <a:lnSpc>
                <a:spcPct val="110000"/>
              </a:lnSpc>
              <a:spcAft>
                <a:spcPts val="1200"/>
              </a:spcAft>
            </a:pPr>
            <a:r>
              <a:rPr lang="en-AU" sz="2400" spc="-10" dirty="0">
                <a:solidFill>
                  <a:schemeClr val="tx1"/>
                </a:solidFill>
                <a:cs typeface="Arial"/>
              </a:rPr>
              <a:t>Other social preferences</a:t>
            </a:r>
          </a:p>
        </p:txBody>
      </p:sp>
    </p:spTree>
    <p:extLst>
      <p:ext uri="{BB962C8B-B14F-4D97-AF65-F5344CB8AC3E}">
        <p14:creationId xmlns:p14="http://schemas.microsoft.com/office/powerpoint/2010/main" val="16788622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78A38F-D93F-1873-9424-798EBA67DA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CD95558-DE78-8D85-C5DB-49317345B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solidFill>
                  <a:schemeClr val="tx1"/>
                </a:solidFill>
              </a:rPr>
              <a:t>Altruism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Placeholder 5">
                <a:extLst>
                  <a:ext uri="{FF2B5EF4-FFF2-40B4-BE49-F238E27FC236}">
                    <a16:creationId xmlns:a16="http://schemas.microsoft.com/office/drawing/2014/main" id="{BD58A84A-F612-78C5-414B-1AA91D023620}"/>
                  </a:ext>
                </a:extLst>
              </p:cNvPr>
              <p:cNvSpPr>
                <a:spLocks noGrp="1"/>
              </p:cNvSpPr>
              <p:nvPr>
                <p:ph type="body" idx="12"/>
              </p:nvPr>
            </p:nvSpPr>
            <p:spPr/>
            <p:txBody>
              <a:bodyPr/>
              <a:lstStyle/>
              <a:p>
                <a:pPr lvl="1">
                  <a:lnSpc>
                    <a:spcPct val="110000"/>
                  </a:lnSpc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</m:ctrlPr>
                        </m:sSubPr>
                        <m:e>
                          <m:r>
                            <a:rPr lang="en-A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𝑈</m:t>
                          </m:r>
                        </m:e>
                        <m:sub>
                          <m:r>
                            <a:rPr lang="en-A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A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A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/>
                                </a:rPr>
                              </m:ctrlPr>
                            </m:sSubPr>
                            <m:e>
                              <m:r>
                                <a:rPr lang="en-A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A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/>
                                </a:rPr>
                                <m:t>𝑖</m:t>
                              </m:r>
                            </m:sub>
                          </m:sSub>
                          <m:r>
                            <a:rPr lang="en-A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,</m:t>
                          </m:r>
                          <m:sSub>
                            <m:sSubPr>
                              <m:ctrlPr>
                                <a:rPr lang="en-A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/>
                                </a:rPr>
                              </m:ctrlPr>
                            </m:sSubPr>
                            <m:e>
                              <m:r>
                                <a:rPr lang="en-A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A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AU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/>
                        </a:rPr>
                        <m:t>=</m:t>
                      </m:r>
                      <m:sSub>
                        <m:sSubPr>
                          <m:ctrlPr>
                            <a:rPr lang="en-A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</m:ctrlPr>
                        </m:sSubPr>
                        <m:e>
                          <m:r>
                            <a:rPr lang="en-A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𝑥</m:t>
                          </m:r>
                        </m:e>
                        <m:sub>
                          <m:r>
                            <a:rPr lang="en-A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𝑖</m:t>
                          </m:r>
                        </m:sub>
                      </m:sSub>
                      <m:r>
                        <a:rPr lang="en-AU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/>
                        </a:rPr>
                        <m:t>+</m:t>
                      </m:r>
                      <m:r>
                        <a:rPr lang="en-AU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/>
                        </a:rPr>
                        <m:t>𝛼</m:t>
                      </m:r>
                      <m:sSub>
                        <m:sSubPr>
                          <m:ctrlPr>
                            <a:rPr lang="en-A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</m:ctrlPr>
                        </m:sSubPr>
                        <m:e>
                          <m:r>
                            <a:rPr lang="en-A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𝑥</m:t>
                          </m:r>
                        </m:e>
                        <m:sub>
                          <m:r>
                            <a:rPr lang="en-A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 Placeholder 5">
                <a:extLst>
                  <a:ext uri="{FF2B5EF4-FFF2-40B4-BE49-F238E27FC236}">
                    <a16:creationId xmlns:a16="http://schemas.microsoft.com/office/drawing/2014/main" id="{BD58A84A-F612-78C5-414B-1AA91D02362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2"/>
              </p:nvPr>
            </p:nvSpPr>
            <p:spPr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437751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C3091B-EEA7-B0DD-9344-5103D87393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929B879-A757-AC78-0FA4-27219B37B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solidFill>
                  <a:schemeClr val="tx1"/>
                </a:solidFill>
              </a:rPr>
              <a:t>Altruism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Placeholder 5">
                <a:extLst>
                  <a:ext uri="{FF2B5EF4-FFF2-40B4-BE49-F238E27FC236}">
                    <a16:creationId xmlns:a16="http://schemas.microsoft.com/office/drawing/2014/main" id="{9991C46F-FD4B-B5BE-AEC5-7740CAE7A83A}"/>
                  </a:ext>
                </a:extLst>
              </p:cNvPr>
              <p:cNvSpPr>
                <a:spLocks noGrp="1"/>
              </p:cNvSpPr>
              <p:nvPr>
                <p:ph type="body" idx="12"/>
              </p:nvPr>
            </p:nvSpPr>
            <p:spPr/>
            <p:txBody>
              <a:bodyPr/>
              <a:lstStyle/>
              <a:p>
                <a:pPr lvl="1">
                  <a:lnSpc>
                    <a:spcPct val="110000"/>
                  </a:lnSpc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</m:ctrlPr>
                        </m:sSubPr>
                        <m:e>
                          <m:r>
                            <a:rPr lang="en-A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𝑈</m:t>
                          </m:r>
                        </m:e>
                        <m:sub>
                          <m:r>
                            <a:rPr lang="en-A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A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A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/>
                                </a:rPr>
                              </m:ctrlPr>
                            </m:sSubPr>
                            <m:e>
                              <m:r>
                                <a:rPr lang="en-A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A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/>
                                </a:rPr>
                                <m:t>𝑖</m:t>
                              </m:r>
                            </m:sub>
                          </m:sSub>
                          <m:r>
                            <a:rPr lang="en-A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,</m:t>
                          </m:r>
                          <m:sSub>
                            <m:sSubPr>
                              <m:ctrlPr>
                                <a:rPr lang="en-A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/>
                                </a:rPr>
                              </m:ctrlPr>
                            </m:sSubPr>
                            <m:e>
                              <m:r>
                                <a:rPr lang="en-A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A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AU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/>
                        </a:rPr>
                        <m:t>=</m:t>
                      </m:r>
                      <m:sSub>
                        <m:sSubPr>
                          <m:ctrlPr>
                            <a:rPr lang="en-A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</m:ctrlPr>
                        </m:sSubPr>
                        <m:e>
                          <m:r>
                            <a:rPr lang="en-A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𝑥</m:t>
                          </m:r>
                        </m:e>
                        <m:sub>
                          <m:r>
                            <a:rPr lang="en-A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𝑖</m:t>
                          </m:r>
                        </m:sub>
                      </m:sSub>
                      <m:r>
                        <a:rPr lang="en-AU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/>
                        </a:rPr>
                        <m:t>+</m:t>
                      </m:r>
                      <m:r>
                        <a:rPr lang="en-AU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/>
                        </a:rPr>
                        <m:t>𝛼</m:t>
                      </m:r>
                      <m:sSub>
                        <m:sSubPr>
                          <m:ctrlPr>
                            <a:rPr lang="en-A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</m:ctrlPr>
                        </m:sSubPr>
                        <m:e>
                          <m:r>
                            <a:rPr lang="en-A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𝑥</m:t>
                          </m:r>
                        </m:e>
                        <m:sub>
                          <m:r>
                            <a:rPr lang="en-A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  <a:p>
                <a:pPr lvl="1">
                  <a:lnSpc>
                    <a:spcPct val="110000"/>
                  </a:lnSpc>
                  <a:spcAft>
                    <a:spcPts val="1200"/>
                  </a:spcAft>
                </a:pPr>
                <a:endParaRPr lang="en-US" sz="2400" dirty="0">
                  <a:solidFill>
                    <a:schemeClr val="tx1"/>
                  </a:solidFill>
                </a:endParaRPr>
              </a:p>
              <a:p>
                <a:pPr lvl="1">
                  <a:lnSpc>
                    <a:spcPct val="110000"/>
                  </a:lnSpc>
                  <a:spcAft>
                    <a:spcPts val="1200"/>
                  </a:spcAft>
                </a:pPr>
                <a:r>
                  <a:rPr lang="en-US" sz="2400" dirty="0">
                    <a:solidFill>
                      <a:schemeClr val="tx1"/>
                    </a:solidFill>
                  </a:rPr>
                  <a:t>Forms:</a:t>
                </a:r>
              </a:p>
              <a:p>
                <a:pPr lvl="2">
                  <a:lnSpc>
                    <a:spcPct val="110000"/>
                  </a:lnSpc>
                  <a:spcAft>
                    <a:spcPts val="1200"/>
                  </a:spcAft>
                </a:pPr>
                <a:r>
                  <a:rPr lang="en-US" sz="2400" dirty="0">
                    <a:solidFill>
                      <a:schemeClr val="tx1"/>
                    </a:solidFill>
                  </a:rPr>
                  <a:t>Pure altruism</a:t>
                </a:r>
              </a:p>
              <a:p>
                <a:pPr lvl="2">
                  <a:lnSpc>
                    <a:spcPct val="110000"/>
                  </a:lnSpc>
                  <a:spcAft>
                    <a:spcPts val="1200"/>
                  </a:spcAft>
                </a:pPr>
                <a:r>
                  <a:rPr lang="en-US" sz="2400" dirty="0">
                    <a:solidFill>
                      <a:schemeClr val="tx1"/>
                    </a:solidFill>
                  </a:rPr>
                  <a:t>Impure altruism</a:t>
                </a:r>
              </a:p>
            </p:txBody>
          </p:sp>
        </mc:Choice>
        <mc:Fallback xmlns="">
          <p:sp>
            <p:nvSpPr>
              <p:cNvPr id="6" name="Text Placeholder 5">
                <a:extLst>
                  <a:ext uri="{FF2B5EF4-FFF2-40B4-BE49-F238E27FC236}">
                    <a16:creationId xmlns:a16="http://schemas.microsoft.com/office/drawing/2014/main" id="{9991C46F-FD4B-B5BE-AEC5-7740CAE7A83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2"/>
              </p:nvPr>
            </p:nvSpPr>
            <p:spPr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003716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9534AF-0BFA-B721-008C-C0EF18232A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6087422-D7BF-F23E-C1A9-B8407916E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solidFill>
                  <a:schemeClr val="tx1"/>
                </a:solidFill>
              </a:rPr>
              <a:t>Example: the public goods game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BB58BCA0-0D8B-0D92-B143-012126FBCA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670" y="2509954"/>
            <a:ext cx="10326659" cy="1838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12516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211">
      <a:dk1>
        <a:srgbClr val="000000"/>
      </a:dk1>
      <a:lt1>
        <a:srgbClr val="FFFFFF"/>
      </a:lt1>
      <a:dk2>
        <a:srgbClr val="323232"/>
      </a:dk2>
      <a:lt2>
        <a:srgbClr val="B2B2B2"/>
      </a:lt2>
      <a:accent1>
        <a:srgbClr val="0F4BEB"/>
      </a:accent1>
      <a:accent2>
        <a:srgbClr val="FF2305"/>
      </a:accent2>
      <a:accent3>
        <a:srgbClr val="000000"/>
      </a:accent3>
      <a:accent4>
        <a:srgbClr val="FAF528"/>
      </a:accent4>
      <a:accent5>
        <a:srgbClr val="09D369"/>
      </a:accent5>
      <a:accent6>
        <a:srgbClr val="FF9600"/>
      </a:accent6>
      <a:hlink>
        <a:srgbClr val="00B7E0"/>
      </a:hlink>
      <a:folHlink>
        <a:srgbClr val="00B7E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021 UTS Powerpoint template_16x9_C" id="{EA956CE0-7F49-FD41-9C98-C395F5454CD1}" vid="{8DF70025-42FC-C04B-AAEE-317C2426C95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33683</TotalTime>
  <Words>1077</Words>
  <Application>Microsoft Macintosh PowerPoint</Application>
  <PresentationFormat>Widescreen</PresentationFormat>
  <Paragraphs>202</Paragraphs>
  <Slides>56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3" baseType="lpstr">
      <vt:lpstr>PMingLiU</vt:lpstr>
      <vt:lpstr>Arial</vt:lpstr>
      <vt:lpstr>Calibri</vt:lpstr>
      <vt:lpstr>Cambria Math</vt:lpstr>
      <vt:lpstr>Georgia</vt:lpstr>
      <vt:lpstr>Helvetica</vt:lpstr>
      <vt:lpstr>Office Theme</vt:lpstr>
      <vt:lpstr>PowerPoint Presentation</vt:lpstr>
      <vt:lpstr>PowerPoint Presentation</vt:lpstr>
      <vt:lpstr>Distributional preferences</vt:lpstr>
      <vt:lpstr>Distributional preferences</vt:lpstr>
      <vt:lpstr>Distributional preferences</vt:lpstr>
      <vt:lpstr>Distributional preferences</vt:lpstr>
      <vt:lpstr>Altruism</vt:lpstr>
      <vt:lpstr>Altruism</vt:lpstr>
      <vt:lpstr>Example: the public goods game</vt:lpstr>
      <vt:lpstr>Example: the public goods game - cooperation</vt:lpstr>
      <vt:lpstr>Example: the public goods game – no cooperation</vt:lpstr>
      <vt:lpstr>Example: the public goods game - defection</vt:lpstr>
      <vt:lpstr>Example: the public goods game</vt:lpstr>
      <vt:lpstr>Example: the public goods game</vt:lpstr>
      <vt:lpstr>Example: the public goods game</vt:lpstr>
      <vt:lpstr>Example: the public goods game</vt:lpstr>
      <vt:lpstr>Example: the public goods game</vt:lpstr>
      <vt:lpstr>Limitations of the altruism model</vt:lpstr>
      <vt:lpstr>Inequality aversion</vt:lpstr>
      <vt:lpstr>Inequality aversion</vt:lpstr>
      <vt:lpstr>Inequality aversion</vt:lpstr>
      <vt:lpstr>Inequality aversion</vt:lpstr>
      <vt:lpstr>Example: the ultimatum game</vt:lpstr>
      <vt:lpstr>Example: the ultimatum game</vt:lpstr>
      <vt:lpstr>Example: the ultimatum game</vt:lpstr>
      <vt:lpstr>Example: the ultimatum game</vt:lpstr>
      <vt:lpstr>Example: the ultimatum game</vt:lpstr>
      <vt:lpstr>Example: the ultimatum game</vt:lpstr>
      <vt:lpstr>Example: the ultimatum game</vt:lpstr>
      <vt:lpstr>Example: the ultimatum game</vt:lpstr>
      <vt:lpstr>Example: the ultimatum game</vt:lpstr>
      <vt:lpstr>Example: the ultimatum game</vt:lpstr>
      <vt:lpstr>Example: the dictator game</vt:lpstr>
      <vt:lpstr>Example: the dictator game</vt:lpstr>
      <vt:lpstr>Example: the dictator game</vt:lpstr>
      <vt:lpstr>Example: the dictator game</vt:lpstr>
      <vt:lpstr>Example: the dictator game</vt:lpstr>
      <vt:lpstr>Other distributional preferences</vt:lpstr>
      <vt:lpstr>Other distributional preferences</vt:lpstr>
      <vt:lpstr>Other distributional preferences</vt:lpstr>
      <vt:lpstr>Other distributional preferences</vt:lpstr>
      <vt:lpstr>Other distributional preferences</vt:lpstr>
      <vt:lpstr>Other distributional preferences</vt:lpstr>
      <vt:lpstr>Other distributional preferences</vt:lpstr>
      <vt:lpstr>Other distributional preferences</vt:lpstr>
      <vt:lpstr>Other distributional preferences</vt:lpstr>
      <vt:lpstr>Example: the trust game</vt:lpstr>
      <vt:lpstr>Example: the trust game</vt:lpstr>
      <vt:lpstr>Example: the trust game</vt:lpstr>
      <vt:lpstr>Example: the trust game</vt:lpstr>
      <vt:lpstr>Example: the trust game</vt:lpstr>
      <vt:lpstr>Example: the trust game</vt:lpstr>
      <vt:lpstr>Example: the trust game</vt:lpstr>
      <vt:lpstr>Example: the trust game</vt:lpstr>
      <vt:lpstr>Example: the trust game</vt:lpstr>
      <vt:lpstr>Example: the trust game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Behavioural Economics 23005</dc:title>
  <dc:creator>Jason Collins</dc:creator>
  <cp:lastModifiedBy>Jason Collins</cp:lastModifiedBy>
  <cp:revision>94</cp:revision>
  <dcterms:created xsi:type="dcterms:W3CDTF">2022-02-14T06:08:26Z</dcterms:created>
  <dcterms:modified xsi:type="dcterms:W3CDTF">2025-08-20T00:13:08Z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ba4f0713-8a76-46fc-9033-3e1b6c45971d_Enabled">
    <vt:lpwstr>true</vt:lpwstr>
  </property>
  <property fmtid="{D5CDD505-2E9C-101B-9397-08002B2CF9AE}" pid="3" name="MSIP_Label_ba4f0713-8a76-46fc-9033-3e1b6c45971d_SetDate">
    <vt:lpwstr>2021-06-10T03:39:58Z</vt:lpwstr>
  </property>
  <property fmtid="{D5CDD505-2E9C-101B-9397-08002B2CF9AE}" pid="4" name="MSIP_Label_ba4f0713-8a76-46fc-9033-3e1b6c45971d_Method">
    <vt:lpwstr>Privileged</vt:lpwstr>
  </property>
  <property fmtid="{D5CDD505-2E9C-101B-9397-08002B2CF9AE}" pid="5" name="MSIP_Label_ba4f0713-8a76-46fc-9033-3e1b6c45971d_Name">
    <vt:lpwstr>UTS-Public</vt:lpwstr>
  </property>
  <property fmtid="{D5CDD505-2E9C-101B-9397-08002B2CF9AE}" pid="6" name="MSIP_Label_ba4f0713-8a76-46fc-9033-3e1b6c45971d_SiteId">
    <vt:lpwstr>e8911c26-cf9f-4a9c-878e-527807be8791</vt:lpwstr>
  </property>
  <property fmtid="{D5CDD505-2E9C-101B-9397-08002B2CF9AE}" pid="7" name="MSIP_Label_ba4f0713-8a76-46fc-9033-3e1b6c45971d_ActionId">
    <vt:lpwstr>6ab3b3b8-caa6-4a18-863c-f302df8f3726</vt:lpwstr>
  </property>
  <property fmtid="{D5CDD505-2E9C-101B-9397-08002B2CF9AE}" pid="8" name="MSIP_Label_ba4f0713-8a76-46fc-9033-3e1b6c45971d_ContentBits">
    <vt:lpwstr>0</vt:lpwstr>
  </property>
</Properties>
</file>